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74" r:id="rId2"/>
    <p:sldId id="278" r:id="rId3"/>
    <p:sldId id="281" r:id="rId4"/>
    <p:sldId id="316" r:id="rId5"/>
    <p:sldId id="277" r:id="rId6"/>
    <p:sldId id="257" r:id="rId7"/>
    <p:sldId id="280" r:id="rId8"/>
    <p:sldId id="279" r:id="rId9"/>
    <p:sldId id="286" r:id="rId10"/>
    <p:sldId id="321" r:id="rId11"/>
    <p:sldId id="318" r:id="rId12"/>
    <p:sldId id="319" r:id="rId13"/>
    <p:sldId id="320" r:id="rId14"/>
    <p:sldId id="258" r:id="rId15"/>
    <p:sldId id="282" r:id="rId16"/>
    <p:sldId id="259" r:id="rId17"/>
    <p:sldId id="260" r:id="rId18"/>
    <p:sldId id="304" r:id="rId19"/>
    <p:sldId id="261" r:id="rId20"/>
    <p:sldId id="262" r:id="rId21"/>
    <p:sldId id="283" r:id="rId22"/>
    <p:sldId id="284" r:id="rId23"/>
    <p:sldId id="285" r:id="rId24"/>
    <p:sldId id="287" r:id="rId25"/>
    <p:sldId id="263" r:id="rId26"/>
    <p:sldId id="264" r:id="rId27"/>
    <p:sldId id="314" r:id="rId28"/>
    <p:sldId id="289" r:id="rId29"/>
    <p:sldId id="266" r:id="rId30"/>
    <p:sldId id="290" r:id="rId31"/>
    <p:sldId id="291" r:id="rId32"/>
    <p:sldId id="267" r:id="rId33"/>
    <p:sldId id="301" r:id="rId34"/>
    <p:sldId id="268" r:id="rId35"/>
    <p:sldId id="317" r:id="rId36"/>
    <p:sldId id="269" r:id="rId37"/>
    <p:sldId id="293" r:id="rId38"/>
    <p:sldId id="294" r:id="rId39"/>
    <p:sldId id="297" r:id="rId40"/>
    <p:sldId id="296" r:id="rId41"/>
    <p:sldId id="298" r:id="rId42"/>
    <p:sldId id="295" r:id="rId43"/>
    <p:sldId id="270" r:id="rId44"/>
    <p:sldId id="272" r:id="rId45"/>
    <p:sldId id="273" r:id="rId46"/>
    <p:sldId id="271" r:id="rId47"/>
    <p:sldId id="315" r:id="rId48"/>
    <p:sldId id="299" r:id="rId49"/>
    <p:sldId id="306" r:id="rId50"/>
    <p:sldId id="307" r:id="rId51"/>
    <p:sldId id="308" r:id="rId52"/>
    <p:sldId id="311" r:id="rId53"/>
    <p:sldId id="310" r:id="rId54"/>
    <p:sldId id="309" r:id="rId55"/>
    <p:sldId id="313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1" autoAdjust="0"/>
  </p:normalViewPr>
  <p:slideViewPr>
    <p:cSldViewPr>
      <p:cViewPr varScale="1">
        <p:scale>
          <a:sx n="63" d="100"/>
          <a:sy n="63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1213577-DF68-407B-AF1B-C7287F31BE7C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F4DE9A0-9B26-430E-9F28-E3446178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143E316-D5C2-4577-B32B-ACA55DDEF817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45E7B4D-60A7-4BC9-BF06-820128C80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27987-C517-48A3-B3EC-51C82A56A4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9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3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1983-7931-4427-AFA7-B2DCE05FBC26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5586D-00C6-432F-BD62-3E78F6FE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--tduncan@esc17.net" TargetMode="External"/><Relationship Id="rId5" Type="http://schemas.openxmlformats.org/officeDocument/2006/relationships/hyperlink" Target="mailto:slane@esc17.net" TargetMode="External"/><Relationship Id="rId4" Type="http://schemas.openxmlformats.org/officeDocument/2006/relationships/hyperlink" Target="mailto:tmitchell@esc17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sedberry@esc17.n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scite2.esc17.net/default.aspx?name=wmsworkshop&amp;w=14627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itter.tea.state.tx.us/perfreport/account/2014/index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ritter.tea.state.tx.us/perfreport/account/2013/index.html" TargetMode="External"/><Relationship Id="rId2" Type="http://schemas.openxmlformats.org/officeDocument/2006/relationships/hyperlink" Target="http://ritter.tea.state.tx.us/perfreport/account/2014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mailto:performance.reporting@tea.state.tx.us" TargetMode="External"/><Relationship Id="rId4" Type="http://schemas.openxmlformats.org/officeDocument/2006/relationships/hyperlink" Target="http://www.tea.state.tx.us/perfrepor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a-a.akamaihd.net/hphotos-ak-prn1/t31.0-8/10011584_762871970403966_343509028392598111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81" y="1981200"/>
            <a:ext cx="4596319" cy="4038600"/>
          </a:xfrm>
          <a:prstGeom prst="rect">
            <a:avLst/>
          </a:prstGeom>
          <a:solidFill>
            <a:schemeClr val="tx1">
              <a:tint val="75000"/>
              <a:alpha val="0"/>
            </a:schemeClr>
          </a:solidFill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37781" y="914400"/>
            <a:ext cx="60198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700" b="1" dirty="0" smtClean="0">
                <a:solidFill>
                  <a:srgbClr val="FF0000"/>
                </a:solidFill>
              </a:rPr>
              <a:t>Accountability </a:t>
            </a:r>
            <a:br>
              <a:rPr lang="en-US" altLang="en-US" sz="6700" b="1" dirty="0" smtClean="0">
                <a:solidFill>
                  <a:srgbClr val="FF0000"/>
                </a:solidFill>
              </a:rPr>
            </a:br>
            <a:r>
              <a:rPr lang="en-US" altLang="en-US" sz="6700" b="1" dirty="0" smtClean="0">
                <a:solidFill>
                  <a:srgbClr val="FF0000"/>
                </a:solidFill>
              </a:rPr>
              <a:t>2014!!</a:t>
            </a:r>
            <a:br>
              <a:rPr lang="en-US" altLang="en-US" sz="6700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endParaRPr lang="en-US" alt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286000"/>
            <a:ext cx="5943600" cy="2925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Tori Mitchell, ESC 17 Specialist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hlinkClick r:id="rId4"/>
              </a:rPr>
              <a:t>tmitchell@esc17.net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/>
              <a:t>@esc17ace</a:t>
            </a: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Shauna Lane, ESC 17 Specialist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hlinkClick r:id="rId5"/>
              </a:rPr>
              <a:t>slane@esc17.net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/>
              <a:t>@esc17counselor</a:t>
            </a: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Ty Duncan, ESC 17 </a:t>
            </a:r>
            <a:r>
              <a:rPr lang="en-US" sz="2400" b="1" dirty="0" smtClean="0">
                <a:solidFill>
                  <a:srgbClr val="FF0000"/>
                </a:solidFill>
              </a:rPr>
              <a:t>Coordinator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hlinkClick r:id="rId6"/>
              </a:rPr>
              <a:t>tduncan@esc17.net</a:t>
            </a:r>
            <a:r>
              <a:rPr lang="en-US" sz="24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/>
              <a:t>@instructionalle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8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100" b="1" dirty="0" smtClean="0"/>
          </a:p>
        </p:txBody>
      </p: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57" y="5677087"/>
            <a:ext cx="1942973" cy="102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70437"/>
              </p:ext>
            </p:extLst>
          </p:nvPr>
        </p:nvGraphicFramePr>
        <p:xfrm>
          <a:off x="609600" y="304800"/>
          <a:ext cx="7848602" cy="6733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903"/>
                <a:gridCol w="1074297"/>
                <a:gridCol w="1802364"/>
                <a:gridCol w="1337044"/>
                <a:gridCol w="1257623"/>
                <a:gridCol w="1089371"/>
              </a:tblGrid>
              <a:tr h="3060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Subject</a:t>
                      </a:r>
                      <a:endParaRPr lang="en-US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1</a:t>
                      </a:r>
                      <a:endParaRPr lang="en-US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 2</a:t>
                      </a:r>
                      <a:endParaRPr lang="en-US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Final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Level III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Reading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3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5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6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7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Englis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 I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English II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7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9528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Math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3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72%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71%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5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6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42%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7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44%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39%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Algebra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7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952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Science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5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70%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Biology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7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95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Social Studies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9340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US History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7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295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Writing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2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7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6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84142"/>
              </p:ext>
            </p:extLst>
          </p:nvPr>
        </p:nvGraphicFramePr>
        <p:xfrm>
          <a:off x="381000" y="103564"/>
          <a:ext cx="8382000" cy="6612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430"/>
                <a:gridCol w="1302127"/>
                <a:gridCol w="1770034"/>
                <a:gridCol w="1427911"/>
                <a:gridCol w="1343092"/>
                <a:gridCol w="1163406"/>
              </a:tblGrid>
              <a:tr h="3410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Subject</a:t>
                      </a:r>
                      <a:endParaRPr lang="en-US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1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2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Final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Level III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Reading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3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5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6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7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Englis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 I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English II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4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38739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Math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3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72%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71%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5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6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42%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7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44%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39%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Algebra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4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3873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Science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5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59%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70%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56%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Biology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4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387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Social Studies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8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50%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59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US History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42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bg2"/>
                    </a:solidFill>
                  </a:tcPr>
                </a:tc>
              </a:tr>
              <a:tr h="2387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Writing</a:t>
                      </a:r>
                      <a:endParaRPr lang="en-US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4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52%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61%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68%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8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Grade 7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54%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63%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71%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85%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876946" y="264763"/>
            <a:ext cx="1828800" cy="685800"/>
          </a:xfrm>
          <a:prstGeom prst="wedgeRectCallout">
            <a:avLst>
              <a:gd name="adj1" fmla="val 92123"/>
              <a:gd name="adj2" fmla="val -4322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Index 1 2014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Index 3 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3400" y="2057400"/>
            <a:ext cx="1817571" cy="685800"/>
          </a:xfrm>
          <a:prstGeom prst="wedgeRectCallout">
            <a:avLst>
              <a:gd name="adj1" fmla="val 202523"/>
              <a:gd name="adj2" fmla="val -29387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Index 1 2015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Index 3 2015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219200" y="3810000"/>
            <a:ext cx="1817571" cy="685800"/>
          </a:xfrm>
          <a:prstGeom prst="wedgeRectCallout">
            <a:avLst>
              <a:gd name="adj1" fmla="val 248684"/>
              <a:gd name="adj2" fmla="val -55820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Index 4 2014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Index 4 2015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895601" y="4953000"/>
            <a:ext cx="1989222" cy="838200"/>
          </a:xfrm>
          <a:prstGeom prst="wedgeRectCallout">
            <a:avLst>
              <a:gd name="adj1" fmla="val 194388"/>
              <a:gd name="adj2" fmla="val -59719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Index 3 2014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Index  3 2015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8680"/>
              </p:ext>
            </p:extLst>
          </p:nvPr>
        </p:nvGraphicFramePr>
        <p:xfrm>
          <a:off x="381000" y="0"/>
          <a:ext cx="8534398" cy="6816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785"/>
                <a:gridCol w="811421"/>
                <a:gridCol w="840399"/>
                <a:gridCol w="840399"/>
                <a:gridCol w="840399"/>
                <a:gridCol w="840399"/>
                <a:gridCol w="840399"/>
                <a:gridCol w="840399"/>
                <a:gridCol w="840399"/>
                <a:gridCol w="840399"/>
              </a:tblGrid>
              <a:tr h="19916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6th Grade Math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39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Phase-in 1 Standard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Phase-in 2 Standard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Final Standard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Phase-in 1 Standard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Phase-in 2 Standard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Final Standard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12167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Level II Satisfactory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Level II Satisfactory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Level II: Satisfactory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Level III: Advanced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Level II Satisfactory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Level II Satisfactory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Level II: Satisfactory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Level III: Advanced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</a:tr>
              <a:tr h="199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Category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Group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ctr"/>
                </a:tc>
              </a:tr>
              <a:tr h="199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vert="vert27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All Students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Region 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Hispanic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Region 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African Am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Region 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White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Region 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Econ Disad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9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Free Meals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Region 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 LEP*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Region 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Special Ed*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Region 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  <a:tr h="193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87" marR="5887" marT="58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9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878990"/>
              </p:ext>
            </p:extLst>
          </p:nvPr>
        </p:nvGraphicFramePr>
        <p:xfrm>
          <a:off x="1295398" y="228599"/>
          <a:ext cx="6553202" cy="6432648"/>
        </p:xfrm>
        <a:graphic>
          <a:graphicData uri="http://schemas.openxmlformats.org/drawingml/2006/table">
            <a:tbl>
              <a:tblPr/>
              <a:tblGrid>
                <a:gridCol w="882636"/>
                <a:gridCol w="725021"/>
                <a:gridCol w="609440"/>
                <a:gridCol w="609440"/>
                <a:gridCol w="609440"/>
                <a:gridCol w="609440"/>
                <a:gridCol w="609440"/>
                <a:gridCol w="609440"/>
                <a:gridCol w="609440"/>
                <a:gridCol w="609440"/>
                <a:gridCol w="70025"/>
              </a:tblGrid>
              <a:tr h="2551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Tahoma"/>
                        </a:rPr>
                        <a:t>April 2014 STAAR Science, Grade 5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Tahoma"/>
                        </a:rPr>
                        <a:t>All SEs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9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3.5(C)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3.6(B)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3.8(D)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3.9(A)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4.7(A)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5.1(A)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5.2(A)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5.2(B)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Region 17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78.07%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76.78%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67.95%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46.92%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57.19%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59.81%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46.13%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56.08%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ahoma"/>
                        </a:rPr>
                        <a:t>Percent Score</a:t>
                      </a:r>
                    </a:p>
                  </a:txBody>
                  <a:tcPr marL="5417" marR="5417" marT="54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5.2(C)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5.2(D)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5.2(F)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5.3(C)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5.4(A) [P]</a:t>
                      </a:r>
                    </a:p>
                  </a:txBody>
                  <a:tcPr marL="5417" marR="5417" marT="5417" marB="0" vert="vert27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5.5(A)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5.5(B)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5.5(C)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45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Region 17</a:t>
                      </a:r>
                    </a:p>
                  </a:txBody>
                  <a:tcPr marL="5417" marR="5417" marT="5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64.65%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70.84%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74.86%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78.14%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62.57%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66.01%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84.79%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56.08%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68.25%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3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ahoma"/>
                        </a:rPr>
                        <a:t>Level II  Met  </a:t>
                      </a:r>
                    </a:p>
                  </a:txBody>
                  <a:tcPr marL="5417" marR="5417" marT="54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5.5(D)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5.6(A)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5.6(B)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5.6(C)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5.6(D)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5.7(A)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5.7(B)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5.7(C)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Region 17</a:t>
                      </a:r>
                    </a:p>
                  </a:txBody>
                  <a:tcPr marL="5417" marR="5417" marT="5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51.16%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70.91%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76.12%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66.25%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62.17%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61.52%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56.62%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74.61%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72.77%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ahoma"/>
                        </a:rPr>
                        <a:t>Level III  Advanced</a:t>
                      </a:r>
                    </a:p>
                  </a:txBody>
                  <a:tcPr marL="5417" marR="5417" marT="541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5.8(A)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5.8(B)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5.8(C)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5.9(A)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5.9(B)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5.9(C)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5.9(D)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5.10(A)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Region 17</a:t>
                      </a:r>
                    </a:p>
                  </a:txBody>
                  <a:tcPr marL="5417" marR="5417" marT="54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71.63%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62.93%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73.07%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65.06%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66.95%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77.22%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77.77%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Tahoma"/>
                        </a:rPr>
                        <a:t>66.91%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9.25%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51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5.10(B) [R]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5.10(C) [S]</a:t>
                      </a: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vert="vert27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ahoma"/>
                        </a:rPr>
                        <a:t>KEY</a:t>
                      </a:r>
                    </a:p>
                  </a:txBody>
                  <a:tcPr marL="5417" marR="5417" marT="541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Region 17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80.44%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76.16%</a:t>
                      </a:r>
                    </a:p>
                  </a:txBody>
                  <a:tcPr marL="5417" marR="5417" marT="5417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Matter/Energy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Force/Motion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Earth/Space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Organisms/Environments</a:t>
                      </a:r>
                    </a:p>
                  </a:txBody>
                  <a:tcPr marL="5417" marR="5417" marT="5417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 Skill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Readiness Standard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Supporting Standard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32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17 Percentages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ahoma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791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to Michelle Sedberry for sharing!</a:t>
            </a:r>
          </a:p>
          <a:p>
            <a:r>
              <a:rPr lang="en-US" dirty="0" smtClean="0">
                <a:hlinkClick r:id="rId2"/>
              </a:rPr>
              <a:t>msedberry@esc17.net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ADAA9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1: Student Achievement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2014 Target: non AEA 55 / AEA 30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9BB7B2-E504-4E02-AF88-3592AF654BA7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772" name="Text Placeholder 5"/>
          <p:cNvSpPr txBox="1">
            <a:spLocks/>
          </p:cNvSpPr>
          <p:nvPr/>
        </p:nvSpPr>
        <p:spPr bwMode="auto">
          <a:xfrm>
            <a:off x="595313" y="1689100"/>
            <a:ext cx="82169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ts val="2800"/>
              </a:lnSpc>
              <a:buClr>
                <a:srgbClr val="C45816"/>
              </a:buClr>
              <a:buSzPct val="150000"/>
              <a:tabLst>
                <a:tab pos="1947863" algn="l"/>
                <a:tab pos="2405063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77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153400" cy="48672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1900" b="1" dirty="0" smtClean="0">
                <a:solidFill>
                  <a:schemeClr val="accent6"/>
                </a:solidFill>
                <a:latin typeface="Calibri" pitchFamily="34" charset="0"/>
                <a:ea typeface="ＭＳ Ｐゴシック" pitchFamily="34" charset="-128"/>
              </a:rPr>
              <a:t>Index 1:</a:t>
            </a: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 Student Achievement provides an overview of student performance based on satisfactory student achievement across all subjects for all students on BOTH general and alternative assessments. </a:t>
            </a:r>
          </a:p>
          <a:p>
            <a:pPr marL="365125" indent="-255588"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None/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365125" indent="-255588" eaLnBrk="1" hangingPunct="1"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Combined over All Subjects: Reading, Mathematics, Writing, Science, and  Social Studies.</a:t>
            </a:r>
          </a:p>
          <a:p>
            <a:pPr marL="365125" indent="-255588" eaLnBrk="1" hangingPunct="1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Student Group: All Students. </a:t>
            </a:r>
          </a:p>
          <a:p>
            <a:pPr marL="765175" lvl="1" indent="-255588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500" dirty="0" smtClean="0">
                <a:latin typeface="Calibri" pitchFamily="34" charset="0"/>
                <a:ea typeface="ＭＳ Ｐゴシック" pitchFamily="34" charset="-128"/>
              </a:rPr>
              <a:t>no minimum size requirement and no ethnicity breakdown</a:t>
            </a:r>
          </a:p>
          <a:p>
            <a:pPr marL="365125" indent="-255588" eaLnBrk="1" hangingPunct="1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Performance Standard</a:t>
            </a:r>
            <a:r>
              <a:rPr lang="en-US" sz="1900" strike="sngStrike" dirty="0" smtClean="0">
                <a:latin typeface="Calibri" pitchFamily="34" charset="0"/>
                <a:ea typeface="ＭＳ Ｐゴシック" pitchFamily="34" charset="-128"/>
              </a:rPr>
              <a:t>s</a:t>
            </a: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: Phase-in 1 Level II (Satisfactory)</a:t>
            </a:r>
          </a:p>
          <a:p>
            <a:pPr marL="365125" indent="-255588" eaLnBrk="1" hangingPunct="1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  <a:ea typeface="ＭＳ Ｐゴシック" pitchFamily="34" charset="-128"/>
              </a:rPr>
              <a:t>End of Course:</a:t>
            </a:r>
          </a:p>
          <a:p>
            <a:pPr marL="765175" lvl="1" indent="-255588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500" dirty="0" smtClean="0">
                <a:latin typeface="Calibri" pitchFamily="34" charset="0"/>
                <a:ea typeface="ＭＳ Ｐゴシック" pitchFamily="34" charset="-128"/>
              </a:rPr>
              <a:t>July  2013: English I and II Reading Algebra  1, Biology, and  US History</a:t>
            </a:r>
          </a:p>
          <a:p>
            <a:pPr marL="765175" lvl="1" indent="-255588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500" dirty="0" smtClean="0">
                <a:latin typeface="Calibri" pitchFamily="34" charset="0"/>
                <a:ea typeface="ＭＳ Ｐゴシック" pitchFamily="34" charset="-128"/>
              </a:rPr>
              <a:t>Fall 2013: English I and II, Algebra 1, Biology and US History</a:t>
            </a:r>
          </a:p>
          <a:p>
            <a:pPr marL="765175" lvl="1" indent="-255588">
              <a:lnSpc>
                <a:spcPct val="1500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500" dirty="0" smtClean="0">
                <a:latin typeface="Calibri" pitchFamily="34" charset="0"/>
                <a:ea typeface="ＭＳ Ｐゴシック" pitchFamily="34" charset="-128"/>
              </a:rPr>
              <a:t>Spring 2014: English I and II Combined, Algebra 1, Biology and US History</a:t>
            </a:r>
          </a:p>
        </p:txBody>
      </p:sp>
    </p:spTree>
    <p:extLst>
      <p:ext uri="{BB962C8B-B14F-4D97-AF65-F5344CB8AC3E}">
        <p14:creationId xmlns:p14="http://schemas.microsoft.com/office/powerpoint/2010/main" val="21210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ADAA9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1: Student Achievement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2014 Target: non AEA 55 / AEA 30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9BB7B2-E504-4E02-AF88-3592AF654BA7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772" name="Text Placeholder 5"/>
          <p:cNvSpPr txBox="1">
            <a:spLocks/>
          </p:cNvSpPr>
          <p:nvPr/>
        </p:nvSpPr>
        <p:spPr bwMode="auto">
          <a:xfrm>
            <a:off x="595313" y="1689100"/>
            <a:ext cx="82169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ts val="2800"/>
              </a:lnSpc>
              <a:buClr>
                <a:srgbClr val="C45816"/>
              </a:buClr>
              <a:buSzPct val="150000"/>
              <a:tabLst>
                <a:tab pos="1947863" algn="l"/>
                <a:tab pos="2405063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77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1900" b="1" dirty="0" smtClean="0">
                <a:solidFill>
                  <a:schemeClr val="accent6"/>
                </a:solidFill>
                <a:latin typeface="Calibri" pitchFamily="34" charset="0"/>
                <a:ea typeface="ＭＳ Ｐゴシック" pitchFamily="34" charset="-128"/>
              </a:rPr>
              <a:t>Index 1:</a:t>
            </a: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 Student Achievement provides an overview of student performance based on satisfactory student achievement across all subjects for all students on BOTH general and alternative assessments. </a:t>
            </a:r>
            <a:endParaRPr lang="en-US" sz="1900" b="1" dirty="0"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sz="2000" b="1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2000" b="1" dirty="0" smtClean="0">
                <a:latin typeface="Calibri" pitchFamily="34" charset="0"/>
                <a:ea typeface="ＭＳ Ｐゴシック" pitchFamily="34" charset="-128"/>
              </a:rPr>
              <a:t>English </a:t>
            </a:r>
            <a:r>
              <a:rPr lang="en-US" sz="2000" b="1" dirty="0">
                <a:latin typeface="Calibri" pitchFamily="34" charset="0"/>
                <a:ea typeface="ＭＳ Ｐゴシック" pitchFamily="34" charset="-128"/>
              </a:rPr>
              <a:t>Language Learners (ELL) </a:t>
            </a:r>
            <a:r>
              <a:rPr lang="en-US" sz="2000" b="1" dirty="0" smtClean="0">
                <a:latin typeface="Calibri" pitchFamily="34" charset="0"/>
                <a:ea typeface="ＭＳ Ｐゴシック" pitchFamily="34" charset="-128"/>
              </a:rPr>
              <a:t>Included: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English </a:t>
            </a:r>
            <a:r>
              <a:rPr lang="en-US" sz="1800" dirty="0"/>
              <a:t>STAAR Two – Four Years in U.S. Schools* included using ELL Progress Measure </a:t>
            </a:r>
          </a:p>
          <a:p>
            <a:pPr lvl="1"/>
            <a:r>
              <a:rPr lang="en-US" sz="1800" dirty="0" smtClean="0"/>
              <a:t>English </a:t>
            </a:r>
            <a:r>
              <a:rPr lang="en-US" sz="1800" dirty="0"/>
              <a:t>STAAR Five plus Years in U.S. Schools* included using Phase-in 1 Level II </a:t>
            </a:r>
          </a:p>
          <a:p>
            <a:pPr lvl="1"/>
            <a:r>
              <a:rPr lang="en-US" sz="1800" dirty="0" smtClean="0"/>
              <a:t>Spanish </a:t>
            </a:r>
            <a:r>
              <a:rPr lang="en-US" sz="1800" dirty="0"/>
              <a:t>STAAR Two plus Years in U.S. Schools* included using Phase-in 1 Level II </a:t>
            </a:r>
          </a:p>
          <a:p>
            <a:pPr lvl="1"/>
            <a:r>
              <a:rPr lang="en-US" sz="1800" dirty="0" smtClean="0"/>
              <a:t>STAAR </a:t>
            </a:r>
            <a:r>
              <a:rPr lang="en-US" sz="1800" dirty="0"/>
              <a:t>L included using ELL Progress Measure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200" b="1" dirty="0"/>
              <a:t>English Language Learners (ELL) </a:t>
            </a:r>
            <a:r>
              <a:rPr lang="en-US" sz="2200" b="1" dirty="0" smtClean="0"/>
              <a:t>Exclusions:</a:t>
            </a:r>
          </a:p>
          <a:p>
            <a:r>
              <a:rPr lang="en-US" sz="2200" dirty="0" smtClean="0"/>
              <a:t>English </a:t>
            </a:r>
            <a:r>
              <a:rPr lang="en-US" sz="2200" dirty="0"/>
              <a:t>and Spanish STAAR English Language Learners (ELL) One year in U.S. Schools* excluded </a:t>
            </a: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900" dirty="0" smtClean="0"/>
              <a:t>*</a:t>
            </a:r>
            <a:r>
              <a:rPr lang="en-US" sz="1900" dirty="0"/>
              <a:t>English Language Learners (ELL) Years in U.S. Schools as reported on 2014 TELPAS 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dirty="0"/>
          </a:p>
          <a:p>
            <a:endParaRPr lang="en-US" sz="22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sz="1400" b="1" dirty="0">
              <a:latin typeface="Calibri" pitchFamily="34" charset="0"/>
              <a:ea typeface="ＭＳ Ｐゴシック" pitchFamily="34" charset="-128"/>
            </a:endParaRPr>
          </a:p>
          <a:p>
            <a:pPr marL="365125" indent="-255588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None/>
            </a:pPr>
            <a:endParaRPr lang="en-US" sz="14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2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24891AB-36ED-433C-810D-7B2336D14BA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ADAA9"/>
          </a:solidFill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1: Student Achievement</a:t>
            </a:r>
            <a:r>
              <a:rPr lang="en-US" sz="3000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/>
            </a:r>
            <a:br>
              <a:rPr lang="en-US" sz="3000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2014 Target: non AEA 55 / AEA 30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22004" y="3871097"/>
          <a:ext cx="7890843" cy="2458314"/>
        </p:xfrm>
        <a:graphic>
          <a:graphicData uri="http://schemas.openxmlformats.org/drawingml/2006/table">
            <a:tbl>
              <a:tblPr/>
              <a:tblGrid>
                <a:gridCol w="974997"/>
                <a:gridCol w="710005"/>
                <a:gridCol w="215587"/>
                <a:gridCol w="1017037"/>
                <a:gridCol w="195942"/>
                <a:gridCol w="690466"/>
                <a:gridCol w="186612"/>
                <a:gridCol w="653143"/>
                <a:gridCol w="242596"/>
                <a:gridCol w="699801"/>
                <a:gridCol w="195943"/>
                <a:gridCol w="506250"/>
                <a:gridCol w="1005304"/>
                <a:gridCol w="597160"/>
              </a:tblGrid>
              <a:tr h="234916">
                <a:tc gridSpan="14">
                  <a:txBody>
                    <a:bodyPr/>
                    <a:lstStyle/>
                    <a:p>
                      <a:pPr marL="0" marR="0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Example: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2013 Index 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085">
                <a:tc>
                  <a:txBody>
                    <a:bodyPr/>
                    <a:lstStyle/>
                    <a:p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Mathematics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Writing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Science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Social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Studies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 Met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Phase-in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1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Level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Index Points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6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Students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or Exceeded Phase-in 1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Level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II</a:t>
                      </a:r>
                    </a:p>
                  </a:txBody>
                  <a:tcPr marL="45720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38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136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Students Tested</a:t>
                      </a:r>
                    </a:p>
                  </a:txBody>
                  <a:tcPr marL="45720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305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797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Index 1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Score</a:t>
                      </a:r>
                    </a:p>
                  </a:txBody>
                  <a:tcPr marL="45720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97" name="Text Placeholder 5"/>
          <p:cNvSpPr txBox="1">
            <a:spLocks/>
          </p:cNvSpPr>
          <p:nvPr/>
        </p:nvSpPr>
        <p:spPr bwMode="auto">
          <a:xfrm>
            <a:off x="595313" y="3905250"/>
            <a:ext cx="82169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ts val="2800"/>
              </a:lnSpc>
              <a:buClr>
                <a:srgbClr val="C45816"/>
              </a:buClr>
              <a:buSzPct val="150000"/>
              <a:tabLst>
                <a:tab pos="1947863" algn="l"/>
                <a:tab pos="2405063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898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96450"/>
            <a:ext cx="8153400" cy="222492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ts val="19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1900" b="1" dirty="0" smtClean="0">
                <a:solidFill>
                  <a:schemeClr val="accent6"/>
                </a:solidFill>
                <a:latin typeface="Calibri" pitchFamily="34" charset="0"/>
                <a:ea typeface="ＭＳ Ｐゴシック" pitchFamily="34" charset="-128"/>
              </a:rPr>
              <a:t>Index 1: </a:t>
            </a: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Construction</a:t>
            </a:r>
            <a:br>
              <a:rPr lang="en-US" sz="1900" b="1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1900" b="1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Since Index 1 has only one indicator, the Total Index Points and Index Score are the same: Index Score = Total Index Points. Total Index Points is the percentage </a:t>
            </a:r>
            <a:br>
              <a:rPr lang="en-US" sz="19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of assessments that meet the Phase-in 1 Level II Standard.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lnSpc>
                <a:spcPts val="19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Each percent of students meeting the Phase-in 1 Level II performance standard contributes one point to the index. Index scores range from 0 to 100 for all campuses and districts.</a:t>
            </a:r>
          </a:p>
        </p:txBody>
      </p:sp>
    </p:spTree>
    <p:extLst>
      <p:ext uri="{BB962C8B-B14F-4D97-AF65-F5344CB8AC3E}">
        <p14:creationId xmlns:p14="http://schemas.microsoft.com/office/powerpoint/2010/main" val="197221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129083"/>
            <a:ext cx="4480560" cy="372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365125" indent="-255588" algn="ctr">
              <a:buClr>
                <a:srgbClr val="C45816"/>
              </a:buClr>
              <a:buSzPct val="150000"/>
              <a:defRPr/>
            </a:pPr>
            <a:r>
              <a:rPr lang="en-US" sz="1200" b="1" dirty="0">
                <a:latin typeface="Calibri" pitchFamily="34" charset="0"/>
                <a:ea typeface="ＭＳ Ｐゴシック" pitchFamily="34" charset="-128"/>
              </a:rPr>
              <a:t>2013</a:t>
            </a:r>
          </a:p>
          <a:p>
            <a:pPr marL="365125" indent="-255588">
              <a:buClr>
                <a:srgbClr val="C45816"/>
              </a:buClr>
              <a:buSzPct val="150000"/>
              <a:defRPr/>
            </a:pPr>
            <a:endParaRPr lang="en-US" sz="800" dirty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Combined over All Subjects: Reading, Mathematics, Writing, Science, and Social Studies.</a:t>
            </a:r>
          </a:p>
          <a:p>
            <a:pPr marL="346075" indent="-231775">
              <a:buClr>
                <a:srgbClr val="C45816"/>
              </a:buClr>
              <a:buSzPct val="150000"/>
              <a:defRPr/>
            </a:pPr>
            <a:endParaRPr lang="en-US" sz="800" dirty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Student Groups: All Students.</a:t>
            </a:r>
            <a:endParaRPr lang="en-US" sz="1200" strike="sngStrike" dirty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defRPr/>
            </a:pPr>
            <a:endParaRPr lang="en-US" sz="800" strike="sngStrike" dirty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Performance Standards: Phase-in 1 Level II (Satisfactory).</a:t>
            </a:r>
          </a:p>
          <a:p>
            <a:pPr marL="346075" indent="-231775">
              <a:buClr>
                <a:srgbClr val="C45816"/>
              </a:buClr>
              <a:buSzPct val="150000"/>
              <a:defRPr/>
            </a:pPr>
            <a:endParaRPr lang="en-US" sz="800" dirty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STAAR End-of-Course (EOC) Assessments (15 total):</a:t>
            </a:r>
          </a:p>
          <a:p>
            <a:pPr marL="365125" indent="-255588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English l – Reading; English ll – Reading; English lll – Reading</a:t>
            </a: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lvl="1" indent="-230188">
              <a:buClr>
                <a:srgbClr val="C45816"/>
              </a:buClr>
              <a:buSzPct val="150000"/>
              <a:tabLst>
                <a:tab pos="1714500" algn="l"/>
              </a:tabLst>
              <a:defRPr/>
            </a:pP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English l – Writing; English ll – Writing; English lll – Writing</a:t>
            </a:r>
          </a:p>
          <a:p>
            <a:pPr marL="573088" lvl="1" indent="-230188">
              <a:buClr>
                <a:srgbClr val="C45816"/>
              </a:buClr>
              <a:buSzPct val="150000"/>
              <a:tabLst>
                <a:tab pos="1714500" algn="l"/>
              </a:tabLst>
              <a:defRPr/>
            </a:pP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Algebra l; Geometry; Algebra ll</a:t>
            </a:r>
          </a:p>
          <a:p>
            <a:pPr marL="573088" lvl="1" indent="-230188">
              <a:buClr>
                <a:srgbClr val="C45816"/>
              </a:buClr>
              <a:buSzPct val="150000"/>
              <a:tabLst>
                <a:tab pos="1714500" algn="l"/>
              </a:tabLst>
              <a:defRPr/>
            </a:pP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Biology; Chemistry; Physics</a:t>
            </a:r>
          </a:p>
          <a:p>
            <a:pPr marL="573088" lvl="1" indent="-230188">
              <a:buClr>
                <a:srgbClr val="C45816"/>
              </a:buClr>
              <a:buSzPct val="150000"/>
              <a:tabLst>
                <a:tab pos="1714500" algn="l"/>
              </a:tabLst>
              <a:defRPr/>
            </a:pP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World Geography; World History; US History</a:t>
            </a:r>
          </a:p>
          <a:p>
            <a:pPr marL="640080" indent="-255588">
              <a:buClr>
                <a:srgbClr val="C45816"/>
              </a:buClr>
              <a:buSzPct val="150000"/>
              <a:defRPr/>
            </a:pPr>
            <a:endParaRPr lang="en-US" sz="800" strike="sngStrike" dirty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English Language Learners (English and Spanish tests):</a:t>
            </a:r>
          </a:p>
          <a:p>
            <a:pPr marL="365125" indent="-255588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  <a:ea typeface="ＭＳ Ｐゴシック" pitchFamily="34" charset="-128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Students in US schools Year 1 - Year 3 excluded</a:t>
            </a: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ea typeface="ＭＳ Ｐゴシック" pitchFamily="34" charset="-128"/>
              </a:rPr>
              <a:t>Students in US schools Year 4 and beyond included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ADAA9"/>
          </a:solidFill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1: Student Achievement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2014 Target: non AEA 55 / AEA 30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28600" y="6467475"/>
            <a:ext cx="82327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en-US" sz="1000" b="1" dirty="0">
                <a:solidFill>
                  <a:srgbClr val="0B5395"/>
                </a:solidFill>
                <a:latin typeface="Goudy Old Style" pitchFamily="18" charset="0"/>
              </a:rPr>
              <a:t>Texas Education Agency | Office of Assessment and Accountability | Division of Performance Reporting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1600200"/>
            <a:ext cx="37452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chemeClr val="accent6"/>
                </a:solidFill>
                <a:latin typeface="Calibri" pitchFamily="34" charset="0"/>
                <a:ea typeface="ＭＳ Ｐゴシック" pitchFamily="34" charset="-128"/>
              </a:rPr>
              <a:t>Index 1: </a:t>
            </a: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2013 vs. 2014 Comparison</a:t>
            </a:r>
            <a:endParaRPr lang="en-US" sz="1900" dirty="0"/>
          </a:p>
        </p:txBody>
      </p:sp>
      <p:sp>
        <p:nvSpPr>
          <p:cNvPr id="11" name="Rectangle 10"/>
          <p:cNvSpPr/>
          <p:nvPr/>
        </p:nvSpPr>
        <p:spPr>
          <a:xfrm>
            <a:off x="4783982" y="2069725"/>
            <a:ext cx="411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algn="ctr">
              <a:buClr>
                <a:srgbClr val="C45816"/>
              </a:buClr>
              <a:buSzPct val="150000"/>
            </a:pPr>
            <a:r>
              <a:rPr lang="en-US" sz="1200" b="1" dirty="0" smtClean="0">
                <a:solidFill>
                  <a:srgbClr val="8A0404"/>
                </a:solidFill>
                <a:latin typeface="Calibri" pitchFamily="34" charset="0"/>
                <a:ea typeface="ＭＳ Ｐゴシック" pitchFamily="34" charset="-128"/>
              </a:rPr>
              <a:t>2014</a:t>
            </a:r>
          </a:p>
          <a:p>
            <a:pPr marL="365125" indent="-255588">
              <a:buClr>
                <a:srgbClr val="C45816"/>
              </a:buClr>
              <a:buSzPct val="150000"/>
            </a:pPr>
            <a:endParaRPr lang="en-US" sz="8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Combined over All Subjects: Reading, Mathematics, Writing, Science, and  Social Studies.</a:t>
            </a:r>
          </a:p>
          <a:p>
            <a:pPr marL="346075" indent="-231775">
              <a:buClr>
                <a:srgbClr val="C45816"/>
              </a:buClr>
              <a:buSzPct val="150000"/>
            </a:pPr>
            <a:endParaRPr lang="en-US" sz="800" dirty="0" smtClean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Student Groups: All Students.</a:t>
            </a:r>
          </a:p>
          <a:p>
            <a:pPr marL="346075" indent="-231775">
              <a:buClr>
                <a:srgbClr val="C45816"/>
              </a:buClr>
              <a:buSzPct val="150000"/>
            </a:pPr>
            <a:endParaRPr lang="en-US" sz="800" strike="sngStrike" dirty="0" smtClean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Performance Standards: Phase-in 1 Level II (Satisfactory).</a:t>
            </a:r>
          </a:p>
          <a:p>
            <a:pPr marL="346075" indent="-231775">
              <a:buClr>
                <a:srgbClr val="C45816"/>
              </a:buClr>
              <a:buSzPct val="150000"/>
            </a:pPr>
            <a:endParaRPr lang="en-US" sz="800" dirty="0" smtClean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365125" indent="-255588">
              <a:buClr>
                <a:srgbClr val="C45816"/>
              </a:buClr>
              <a:buSzPct val="150000"/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640080" indent="-255588">
              <a:buClr>
                <a:srgbClr val="C45816"/>
              </a:buClr>
              <a:buSzPct val="150000"/>
            </a:pPr>
            <a:endParaRPr lang="en-US" sz="800" dirty="0" smtClean="0">
              <a:latin typeface="Calibri" pitchFamily="34" charset="0"/>
              <a:ea typeface="ＭＳ Ｐゴシック" pitchFamily="34" charset="-128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English Language Learners (English and Spanish tests):</a:t>
            </a:r>
          </a:p>
          <a:p>
            <a:pPr marL="365760" indent="-255588">
              <a:buClr>
                <a:srgbClr val="C45816"/>
              </a:buClr>
              <a:buSzPct val="150000"/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3088" indent="-230188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Students in US schools Year 1 excluded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2411" y="3555928"/>
            <a:ext cx="4023360" cy="1499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27432" tIns="27432" rIns="27432" bIns="27432">
            <a:spAutoFit/>
          </a:bodyPr>
          <a:lstStyle/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STAAR EOC Assessments (5 total):</a:t>
            </a:r>
          </a:p>
          <a:p>
            <a:pPr marL="365125" indent="-255588">
              <a:buClr>
                <a:srgbClr val="C45816"/>
              </a:buClr>
              <a:buSzPct val="150000"/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English l (combined tests); English ll (combined tests) beginning in spring 2014</a:t>
            </a: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Algebra l</a:t>
            </a: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Biology</a:t>
            </a:r>
          </a:p>
          <a:p>
            <a:pPr marL="571500" indent="-228600">
              <a:buClr>
                <a:srgbClr val="C45816"/>
              </a:buClr>
              <a:buSzPct val="150000"/>
              <a:tabLst>
                <a:tab pos="1714500" algn="l"/>
              </a:tabLst>
            </a:pPr>
            <a:endParaRPr lang="en-US" sz="400" dirty="0" smtClean="0">
              <a:latin typeface="Calibri" pitchFamily="34" charset="0"/>
              <a:ea typeface="ＭＳ Ｐゴシック" pitchFamily="34" charset="-128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tabLst>
                <a:tab pos="1714500" algn="l"/>
              </a:tabLst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US History</a:t>
            </a:r>
            <a:endParaRPr lang="en-US" sz="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2759" y="5547600"/>
            <a:ext cx="4023360" cy="182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7432" tIns="27432" rIns="27432" bIns="27432" anchor="ctr" anchorCtr="0">
            <a:spAutoFit/>
          </a:bodyPr>
          <a:lstStyle/>
          <a:p>
            <a:pPr marL="573088" indent="-230188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Students in US schools Year 2 and beyond included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5080" y="6355080"/>
            <a:ext cx="1975104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Shaded areas are new for 2014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11544" y="5716923"/>
            <a:ext cx="4023360" cy="424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7432" tIns="27432" rIns="27432" bIns="27432" anchor="ctr" anchorCtr="0">
            <a:spAutoFit/>
          </a:bodyPr>
          <a:lstStyle/>
          <a:p>
            <a:pPr marL="573088" indent="-230188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ELL Progress Measure included for those tested in English</a:t>
            </a:r>
          </a:p>
        </p:txBody>
      </p:sp>
    </p:spTree>
    <p:extLst>
      <p:ext uri="{BB962C8B-B14F-4D97-AF65-F5344CB8AC3E}">
        <p14:creationId xmlns:p14="http://schemas.microsoft.com/office/powerpoint/2010/main" val="40286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One Accountability Tool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1898"/>
              </p:ext>
            </p:extLst>
          </p:nvPr>
        </p:nvGraphicFramePr>
        <p:xfrm>
          <a:off x="457200" y="2743199"/>
          <a:ext cx="8458201" cy="3875167"/>
        </p:xfrm>
        <a:graphic>
          <a:graphicData uri="http://schemas.openxmlformats.org/drawingml/2006/table">
            <a:tbl>
              <a:tblPr/>
              <a:tblGrid>
                <a:gridCol w="1336958"/>
                <a:gridCol w="696103"/>
                <a:gridCol w="256895"/>
                <a:gridCol w="773447"/>
                <a:gridCol w="232034"/>
                <a:gridCol w="895563"/>
                <a:gridCol w="148591"/>
                <a:gridCol w="720964"/>
                <a:gridCol w="256895"/>
                <a:gridCol w="720964"/>
                <a:gridCol w="256895"/>
                <a:gridCol w="720964"/>
                <a:gridCol w="720964"/>
                <a:gridCol w="720964"/>
              </a:tblGrid>
              <a:tr h="118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Junior High Campus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Mathematics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 Studies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Met    Level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 Met Phase-in Level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Students 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601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57046"/>
              </p:ext>
            </p:extLst>
          </p:nvPr>
        </p:nvGraphicFramePr>
        <p:xfrm>
          <a:off x="533400" y="1447800"/>
          <a:ext cx="8229599" cy="1097280"/>
        </p:xfrm>
        <a:graphic>
          <a:graphicData uri="http://schemas.openxmlformats.org/drawingml/2006/table">
            <a:tbl>
              <a:tblPr/>
              <a:tblGrid>
                <a:gridCol w="2160271"/>
                <a:gridCol w="273340"/>
                <a:gridCol w="822960"/>
                <a:gridCol w="246888"/>
                <a:gridCol w="837656"/>
                <a:gridCol w="273340"/>
                <a:gridCol w="767116"/>
                <a:gridCol w="273340"/>
                <a:gridCol w="767116"/>
                <a:gridCol w="273340"/>
                <a:gridCol w="767116"/>
                <a:gridCol w="767116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1 - Student Achievement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697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Tests included:  STAAR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Span), STAAR-M, STAAR-Alt, STAAR-L, &amp; **ELL Progress (**See last tab on how to include ELLs for Index 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2D4A76-1487-4A43-99D4-AD8EB82E02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892" name="Title 3"/>
          <p:cNvSpPr>
            <a:spLocks noGrp="1"/>
          </p:cNvSpPr>
          <p:nvPr>
            <p:ph type="title"/>
          </p:nvPr>
        </p:nvSpPr>
        <p:spPr>
          <a:xfrm>
            <a:off x="594360" y="304800"/>
            <a:ext cx="7955280" cy="1447801"/>
          </a:xfrm>
          <a:solidFill>
            <a:srgbClr val="729FDC"/>
          </a:solidFill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2: Student Progress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28600" y="1828800"/>
            <a:ext cx="8686800" cy="40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Index 2: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Student Progress focuses on actual student growth independent of overall achievement levels for each race/ethnicity student group, students with disabilities, and English language learners.</a:t>
            </a:r>
          </a:p>
          <a:p>
            <a:pPr marL="365760" indent="-34290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  <a:ea typeface="Times New Roman"/>
                <a:cs typeface="Calibri" pitchFamily="34" charset="0"/>
              </a:rPr>
              <a:t>By Subject Area:  Reading, Mathematics, and Writing (for available grades).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6075" indent="-231775"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6075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Points based on weighted performance:</a:t>
            </a:r>
          </a:p>
          <a:p>
            <a:pPr marL="574675" lvl="1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One point given for each percentage of tests at the Met progress level.</a:t>
            </a:r>
          </a:p>
          <a:p>
            <a:pPr marL="574675" lvl="1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Two points given for each percentage of tests at the Exceeded progress</a:t>
            </a:r>
            <a:r>
              <a:rPr lang="en-US" sz="19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</a:rPr>
              <a:t>level.</a:t>
            </a:r>
          </a:p>
          <a:p>
            <a:pPr marL="574675" lvl="1" indent="-231775"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342900" indent="-2286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  <a:ea typeface="Times New Roman"/>
                <a:cs typeface="Calibri" pitchFamily="34" charset="0"/>
              </a:rPr>
              <a:t>Additional progress measures in 2014: STAAR-M, STAAR-Alt, and ELL.</a:t>
            </a:r>
            <a:endParaRPr lang="en-US" sz="1900" dirty="0"/>
          </a:p>
          <a:p>
            <a:pPr marL="346075" lvl="1" indent="-231775"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791" y="4521989"/>
            <a:ext cx="8011229" cy="621709"/>
          </a:xfrm>
          <a:prstGeom prst="rect">
            <a:avLst/>
          </a:prstGeom>
          <a:solidFill>
            <a:srgbClr val="DCEDFC"/>
          </a:solidFill>
        </p:spPr>
        <p:txBody>
          <a:bodyPr wrap="square" lIns="27432" tIns="18288" rIns="27432" bIns="18288" anchor="t" anchorCtr="0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Calibri" pitchFamily="34" charset="0"/>
                <a:ea typeface="Times New Roman"/>
                <a:cs typeface="Calibri" pitchFamily="34" charset="0"/>
              </a:rPr>
              <a:t>Additional progress measures in 2014: STAAR-M, STAAR-Alt, and English Language Learners (ELL).</a:t>
            </a:r>
            <a:endParaRPr lang="en-US" sz="19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355080" y="6359176"/>
            <a:ext cx="1975104" cy="228600"/>
          </a:xfrm>
          <a:prstGeom prst="rect">
            <a:avLst/>
          </a:prstGeom>
          <a:solidFill>
            <a:srgbClr val="DCEDFC"/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Shaded areas are new for 2014</a:t>
            </a:r>
          </a:p>
        </p:txBody>
      </p:sp>
    </p:spTree>
    <p:extLst>
      <p:ext uri="{BB962C8B-B14F-4D97-AF65-F5344CB8AC3E}">
        <p14:creationId xmlns:p14="http://schemas.microsoft.com/office/powerpoint/2010/main" val="5427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2014 Accountability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25000" lnSpcReduction="20000"/>
          </a:bodyPr>
          <a:lstStyle/>
          <a:p>
            <a:endParaRPr lang="en-US" sz="4400" dirty="0"/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June      </a:t>
            </a:r>
            <a:r>
              <a:rPr lang="en-US" sz="8000" b="1" dirty="0"/>
              <a:t>           </a:t>
            </a:r>
            <a:r>
              <a:rPr lang="en-US" sz="8000" b="1" dirty="0" smtClean="0"/>
              <a:t> </a:t>
            </a:r>
            <a:r>
              <a:rPr lang="en-US" sz="8000" b="1" dirty="0"/>
              <a:t>Entire 2014 Accountability Manual</a:t>
            </a:r>
          </a:p>
          <a:p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Early June</a:t>
            </a:r>
            <a:r>
              <a:rPr lang="en-US" sz="8000" b="1" dirty="0"/>
              <a:t>        </a:t>
            </a:r>
            <a:r>
              <a:rPr lang="en-US" sz="8000" b="1" dirty="0" smtClean="0"/>
              <a:t>TEASE </a:t>
            </a:r>
            <a:r>
              <a:rPr lang="en-US" sz="8000" b="1" dirty="0"/>
              <a:t>postings of comparison groups, graduation, </a:t>
            </a:r>
            <a:r>
              <a:rPr lang="en-US" sz="8000" b="1" dirty="0" smtClean="0"/>
              <a:t>		          dropouts, RHSP/DHP graduates</a:t>
            </a: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July</a:t>
            </a:r>
            <a:r>
              <a:rPr lang="en-US" sz="8000" b="1" dirty="0"/>
              <a:t>                    Consolidated Accountability File</a:t>
            </a:r>
          </a:p>
          <a:p>
            <a:pPr marL="0" indent="0">
              <a:buNone/>
            </a:pPr>
            <a:endParaRPr lang="en-US" sz="8000" b="1" dirty="0"/>
          </a:p>
          <a:p>
            <a:endParaRPr lang="en-US" sz="8000" b="1" dirty="0"/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Late July?         </a:t>
            </a:r>
            <a:r>
              <a:rPr lang="en-US" sz="8000" b="1" dirty="0" smtClean="0"/>
              <a:t>2014 </a:t>
            </a:r>
            <a:r>
              <a:rPr lang="en-US" sz="8000" b="1" dirty="0"/>
              <a:t>Accountability posted in TEASE</a:t>
            </a:r>
          </a:p>
          <a:p>
            <a:endParaRPr lang="en-US" sz="8000" b="1" dirty="0"/>
          </a:p>
          <a:p>
            <a:endParaRPr lang="en-US" sz="8000" b="1" dirty="0"/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August 8</a:t>
            </a:r>
            <a:r>
              <a:rPr lang="en-US" sz="8000" b="1" dirty="0"/>
              <a:t>           </a:t>
            </a:r>
            <a:r>
              <a:rPr lang="en-US" sz="8000" b="1" dirty="0" smtClean="0"/>
              <a:t>2014 </a:t>
            </a:r>
            <a:r>
              <a:rPr lang="en-US" sz="8000" b="1" dirty="0"/>
              <a:t>Accountability posted publicly on TEA’s website</a:t>
            </a:r>
          </a:p>
          <a:p>
            <a:endParaRPr lang="en-US" sz="56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1325880"/>
          </a:xfrm>
          <a:solidFill>
            <a:srgbClr val="729FDC"/>
          </a:solidFill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2: Student Progress</a:t>
            </a:r>
            <a:r>
              <a:rPr lang="en-US" sz="3000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/>
            </a:r>
            <a:br>
              <a:rPr lang="en-US" sz="3000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200" dirty="0">
                <a:solidFill>
                  <a:schemeClr val="bg1"/>
                </a:solidFill>
              </a:rPr>
              <a:t>2014 Target: 5th percentile based on campus type, district 5th percentile across all campus types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812494"/>
            <a:ext cx="82296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lvl="1" indent="-231775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Progress Measures by Subject Area and School Type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079" y="2497130"/>
            <a:ext cx="4238625" cy="27392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defRPr/>
            </a:pPr>
            <a:r>
              <a:rPr lang="en-US" sz="1200" b="1" dirty="0" smtClean="0">
                <a:latin typeface="Calibri" pitchFamily="34" charset="0"/>
                <a:ea typeface="Times New Roman"/>
                <a:cs typeface="Calibri" pitchFamily="34" charset="0"/>
              </a:rPr>
              <a:t>2013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defRPr/>
            </a:pPr>
            <a:endParaRPr lang="en-US" sz="4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1600200" algn="l"/>
                <a:tab pos="3086100" algn="l"/>
                <a:tab pos="4000500" algn="l"/>
              </a:tabLst>
              <a:defRPr/>
            </a:pP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Elementary School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Middle School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High School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   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9718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READING		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4 Reading	Gr. 6 Reading	English l Reading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5 Reading	Gr. 7 Reading	English ll Reading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Gr. 8 Reading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	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English l Reading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MATHEMATICS			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4 Mathematics	Gr. 6 Mathematics	Algebra l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5 Mathematics	Gr. 7 Mathematics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Gr. 8 Mathematics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4859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Algebra l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0574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u="sng" dirty="0" smtClean="0">
                <a:latin typeface="Calibri" pitchFamily="34" charset="0"/>
              </a:rPr>
              <a:t>WRITING		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			</a:t>
            </a:r>
            <a:endParaRPr lang="en-US" sz="1200" u="sng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485900" algn="l"/>
                <a:tab pos="2057400" algn="l"/>
                <a:tab pos="2971800" algn="l"/>
                <a:tab pos="3429000" algn="l"/>
                <a:tab pos="4000500" algn="l"/>
              </a:tabLst>
              <a:defRPr/>
            </a:pPr>
            <a:r>
              <a:rPr lang="en-US" sz="1200" dirty="0" smtClean="0">
                <a:latin typeface="Calibri" pitchFamily="34" charset="0"/>
              </a:rPr>
              <a:t>		</a:t>
            </a:r>
            <a:r>
              <a:rPr lang="en-US" sz="1200" b="1" dirty="0" smtClean="0">
                <a:latin typeface="Calibri" pitchFamily="34" charset="0"/>
              </a:rPr>
              <a:t>-		-	</a:t>
            </a:r>
            <a:r>
              <a:rPr lang="en-US" sz="1200" dirty="0" smtClean="0">
                <a:latin typeface="Calibri" pitchFamily="34" charset="0"/>
              </a:rPr>
              <a:t>English ll Writing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2990" y="2500936"/>
            <a:ext cx="4088874" cy="27392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65125" indent="-255588" algn="ctr">
              <a:buClr>
                <a:srgbClr val="C45816"/>
              </a:buClr>
              <a:buSzPct val="150000"/>
            </a:pPr>
            <a:r>
              <a:rPr lang="en-US" sz="1200" b="1" dirty="0" smtClean="0">
                <a:solidFill>
                  <a:srgbClr val="8A0404"/>
                </a:solidFill>
                <a:latin typeface="Calibri" pitchFamily="34" charset="0"/>
                <a:ea typeface="ＭＳ Ｐゴシック" pitchFamily="34" charset="-128"/>
              </a:rPr>
              <a:t>2014</a:t>
            </a:r>
          </a:p>
          <a:p>
            <a:pPr marL="365760" indent="-34290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485900" algn="l"/>
                <a:tab pos="2857500" algn="l"/>
              </a:tabLst>
              <a:defRPr/>
            </a:pPr>
            <a:endParaRPr lang="en-US" sz="4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3086100" algn="l"/>
                <a:tab pos="3886200" algn="l"/>
              </a:tabLst>
              <a:defRPr/>
            </a:pP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Elementary School	Middle School	High School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30861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READING		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4 Reading	Gr. 6 Reading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5 Reading	Gr. 7 Reading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Gr. 8 Reading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MATHEMATICS				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4 Mathematics	Gr. 6 Mathematics	Algebra l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Gr. 5 Mathematics	Gr. 7 Mathematics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Gr. 8 Mathematics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571500" algn="l"/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Algebra l			</a:t>
            </a:r>
            <a:r>
              <a:rPr lang="en-US" sz="12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u="sng" dirty="0" smtClean="0">
                <a:latin typeface="Calibri" pitchFamily="34" charset="0"/>
              </a:rPr>
              <a:t>WRITING				</a:t>
            </a:r>
            <a:r>
              <a:rPr lang="en-US" sz="800" u="sng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tabLst>
                <a:tab pos="685800" algn="l"/>
                <a:tab pos="1600200" algn="l"/>
                <a:tab pos="2171700" algn="l"/>
                <a:tab pos="3086100" algn="l"/>
                <a:tab pos="3429000" algn="l"/>
                <a:tab pos="3886200" algn="l"/>
              </a:tabLst>
              <a:defRPr/>
            </a:pPr>
            <a:r>
              <a:rPr lang="en-US" sz="1200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dirty="0" smtClean="0">
                <a:latin typeface="Calibri" pitchFamily="34" charset="0"/>
                <a:ea typeface="Times New Roman"/>
                <a:cs typeface="Calibri" pitchFamily="34" charset="0"/>
              </a:rPr>
              <a:t>-</a:t>
            </a:r>
            <a:r>
              <a:rPr lang="en-US" sz="1200" dirty="0" smtClean="0"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r>
              <a:rPr lang="en-US" sz="1200" b="1" dirty="0" smtClean="0">
                <a:latin typeface="Calibri" pitchFamily="34" charset="0"/>
                <a:ea typeface="Times New Roman"/>
                <a:cs typeface="Calibri" pitchFamily="34" charset="0"/>
              </a:rPr>
              <a:t>-		-</a:t>
            </a:r>
            <a:r>
              <a:rPr lang="en-US" sz="1200" dirty="0" smtClean="0">
                <a:latin typeface="Calibri" pitchFamily="34" charset="0"/>
                <a:ea typeface="Times New Roman"/>
                <a:cs typeface="Calibri" pitchFamily="34" charset="0"/>
              </a:rPr>
              <a:t>	</a:t>
            </a:r>
            <a:endParaRPr lang="en-US" sz="800" dirty="0" smtClean="0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77965" y="2720011"/>
            <a:ext cx="0" cy="241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54340" y="2710486"/>
            <a:ext cx="0" cy="241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4143" y="2720011"/>
            <a:ext cx="0" cy="241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4318" y="2700961"/>
            <a:ext cx="0" cy="241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Growth Defined?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7306"/>
            <a:ext cx="8305800" cy="5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Numbers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1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53098" cy="62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STAAR Grade 5 Reading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55" y="1752600"/>
            <a:ext cx="4257675" cy="47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3860"/>
            <a:ext cx="21808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95335" y="2155380"/>
          <a:ext cx="8192296" cy="2976486"/>
        </p:xfrm>
        <a:graphic>
          <a:graphicData uri="http://schemas.openxmlformats.org/drawingml/2006/table">
            <a:tbl>
              <a:tblPr/>
              <a:tblGrid>
                <a:gridCol w="1648086"/>
                <a:gridCol w="608960"/>
                <a:gridCol w="482470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</a:tblGrid>
              <a:tr h="527517">
                <a:tc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STAAR Weighted Progress Rate</a:t>
                      </a:r>
                      <a:endParaRPr lang="en-US" sz="1150" b="1" strike="noStrike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Students</a:t>
                      </a:r>
                      <a:endParaRPr lang="en-US" sz="115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African Amer.</a:t>
                      </a:r>
                    </a:p>
                  </a:txBody>
                  <a:tcPr marL="0" marR="0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Amer. Indian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Asian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Hispanic</a:t>
                      </a:r>
                    </a:p>
                  </a:txBody>
                  <a:tcPr marL="0" marR="0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Pacific Islander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White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Two or </a:t>
                      </a: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Races</a:t>
                      </a:r>
                      <a:endParaRPr lang="en-US" sz="115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ELL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Special Ed.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 Points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Max.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Points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Example Calculation for </a:t>
                      </a: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 Progress</a:t>
                      </a:r>
                      <a:endParaRPr lang="en-US" sz="115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Number </a:t>
                      </a: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of Tests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</a:t>
                      </a: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</a:t>
                      </a:r>
                      <a:endParaRPr lang="en-US" sz="1150" b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Performance Results: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Met </a:t>
                      </a: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or</a:t>
                      </a:r>
                      <a:r>
                        <a:rPr lang="en-US" sz="115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Exceeded</a:t>
                      </a:r>
                      <a: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b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15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</a:t>
                      </a:r>
                      <a:r>
                        <a:rPr lang="en-US" sz="1150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Progress</a:t>
                      </a:r>
                      <a:endParaRPr lang="en-US" sz="1150" strike="noStrike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Number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Percent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80%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80%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100%</a:t>
                      </a: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67%</a:t>
                      </a: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Exceeded</a:t>
                      </a:r>
                      <a: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Progress</a:t>
                      </a:r>
                      <a:endParaRPr lang="en-US" sz="1150" strike="noStrike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Number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Percent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20%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40%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75%</a:t>
                      </a: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17%</a:t>
                      </a: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</a:t>
                      </a: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Weighted </a:t>
                      </a:r>
                      <a:r>
                        <a:rPr lang="en-US" sz="115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Progress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Rate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120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175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84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479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800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7D530E-5E3D-4C3E-9260-598E0145667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940" name="Text Placeholder 5"/>
          <p:cNvSpPr txBox="1">
            <a:spLocks/>
          </p:cNvSpPr>
          <p:nvPr/>
        </p:nvSpPr>
        <p:spPr bwMode="auto">
          <a:xfrm>
            <a:off x="685800" y="1600200"/>
            <a:ext cx="818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Index </a:t>
            </a:r>
            <a:r>
              <a:rPr lang="en-US" sz="1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2: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2013 Construction – Table 1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83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1325880"/>
          </a:xfrm>
          <a:solidFill>
            <a:srgbClr val="729FDC"/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2: Student Progress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7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22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8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75947"/>
              </p:ext>
            </p:extLst>
          </p:nvPr>
        </p:nvGraphicFramePr>
        <p:xfrm>
          <a:off x="652612" y="2667000"/>
          <a:ext cx="8192296" cy="2942562"/>
        </p:xfrm>
        <a:graphic>
          <a:graphicData uri="http://schemas.openxmlformats.org/drawingml/2006/table">
            <a:tbl>
              <a:tblPr/>
              <a:tblGrid>
                <a:gridCol w="1648086"/>
                <a:gridCol w="636255"/>
                <a:gridCol w="455175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  <a:gridCol w="545278"/>
              </a:tblGrid>
              <a:tr h="527517">
                <a:tc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STAAR Weighted Progress Rate </a:t>
                      </a:r>
                      <a:endParaRPr lang="en-US" sz="1150" b="1" strike="noStrike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All Students</a:t>
                      </a:r>
                      <a:endParaRPr lang="en-US" sz="115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African Amer.</a:t>
                      </a:r>
                    </a:p>
                  </a:txBody>
                  <a:tcPr marL="0" marR="0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Amer. Indian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Asian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Hispanic</a:t>
                      </a:r>
                    </a:p>
                  </a:txBody>
                  <a:tcPr marL="0" marR="0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Pacific Islander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White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Two or </a:t>
                      </a: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More</a:t>
                      </a:r>
                      <a:r>
                        <a:rPr lang="en-US" sz="115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Races</a:t>
                      </a:r>
                      <a:endParaRPr lang="en-US" sz="115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ELL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Special Ed.</a:t>
                      </a:r>
                    </a:p>
                  </a:txBody>
                  <a:tcPr marL="21244" marR="21244" marT="42489" marB="424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 Points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Max.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Points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</a:t>
                      </a:r>
                    </a:p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</a:t>
                      </a:r>
                      <a:r>
                        <a:rPr lang="en-US" sz="115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b="1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Progress</a:t>
                      </a:r>
                      <a:endParaRPr lang="en-US" sz="1150" b="1" strike="sngStrike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120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175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84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479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800</a:t>
                      </a: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Mathematics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</a:t>
                      </a:r>
                      <a:r>
                        <a:rPr lang="en-US" sz="115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b="1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Progress</a:t>
                      </a:r>
                      <a:endParaRPr lang="en-US" sz="1150" b="1" strike="sngStrike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85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98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493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9">
                <a:tc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Writing</a:t>
                      </a:r>
                      <a:endParaRPr lang="en-US" sz="115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</a:t>
                      </a:r>
                      <a:r>
                        <a:rPr lang="en-US" sz="115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Progress</a:t>
                      </a:r>
                      <a:endParaRPr lang="en-US" sz="1150" b="1" strike="sngStrike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244" marR="21244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9">
                <a:tc gridSpan="11"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1282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9">
                <a:tc gridSpan="11">
                  <a:txBody>
                    <a:bodyPr/>
                    <a:lstStyle/>
                    <a:p>
                      <a:pPr marL="603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Index </a:t>
                      </a: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</a:t>
                      </a: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Score </a:t>
                      </a:r>
                      <a:r>
                        <a:rPr lang="en-US" sz="115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(total points divided by maximum points)</a:t>
                      </a:r>
                    </a:p>
                  </a:txBody>
                  <a:tcPr marL="10256" marR="10256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64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117" marR="7911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7D530E-5E3D-4C3E-9260-598E0145667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940" name="Text Placeholder 5"/>
          <p:cNvSpPr txBox="1">
            <a:spLocks/>
          </p:cNvSpPr>
          <p:nvPr/>
        </p:nvSpPr>
        <p:spPr bwMode="auto">
          <a:xfrm>
            <a:off x="713362" y="1905000"/>
            <a:ext cx="818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Index </a:t>
            </a:r>
            <a:r>
              <a:rPr lang="en-US" sz="19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2013 Construction – Table 2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83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1249680"/>
          </a:xfrm>
          <a:solidFill>
            <a:srgbClr val="729FDC"/>
          </a:solidFill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2: Student Progress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7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22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3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2 Accountability Tool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34717"/>
              </p:ext>
            </p:extLst>
          </p:nvPr>
        </p:nvGraphicFramePr>
        <p:xfrm>
          <a:off x="457201" y="1600197"/>
          <a:ext cx="8229597" cy="4724402"/>
        </p:xfrm>
        <a:graphic>
          <a:graphicData uri="http://schemas.openxmlformats.org/drawingml/2006/table">
            <a:tbl>
              <a:tblPr/>
              <a:tblGrid>
                <a:gridCol w="1633533"/>
                <a:gridCol w="549672"/>
                <a:gridCol w="549672"/>
                <a:gridCol w="549672"/>
                <a:gridCol w="549672"/>
                <a:gridCol w="549672"/>
                <a:gridCol w="549672"/>
                <a:gridCol w="549672"/>
                <a:gridCol w="549672"/>
                <a:gridCol w="549672"/>
                <a:gridCol w="549672"/>
                <a:gridCol w="549672"/>
                <a:gridCol w="549672"/>
              </a:tblGrid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2  - Student Progress</a:t>
                      </a:r>
                    </a:p>
                  </a:txBody>
                  <a:tcPr marL="7774" marR="7774" marT="7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Groups &gt;=25</a:t>
                      </a: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72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Tests included:  STAAR (Eng &amp; Span), STAAR-M, STAAR-Alt, STAAR-L, &amp; **ELL Progress (**See last tab on how to include ELL Progress for Index 2)</a:t>
                      </a:r>
                    </a:p>
                  </a:txBody>
                  <a:tcPr marL="7774" marR="7774" marT="7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African Amer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Amer. Indian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 Islander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or More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Ed.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Points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Points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Campus Reading         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Number of Tests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Did Not Meet Growth Expectation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Met Growth Expectation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Exceeded Growth Expectation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of Tests:                        Met or Exceeded Expectation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of Tests:              Exceeded Expectation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Campus Reading                        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Growth Rate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74" marR="7774" marT="7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41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columns used is multiplied by 200 to fill in Max points</a:t>
                      </a:r>
                    </a:p>
                  </a:txBody>
                  <a:tcPr marL="7774" marR="7774" marT="77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2CD6AF-E198-439F-BCDE-F1D3ECE9EE6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55280" cy="1447800"/>
          </a:xfrm>
          <a:solidFill>
            <a:srgbClr val="927AAD"/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685799" y="1524000"/>
            <a:ext cx="80422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sz="1900" b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Index 3: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2013 Construction – Table 1</a:t>
            </a:r>
            <a:endParaRPr lang="en-US" sz="19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 b="1" dirty="0"/>
              <a:t>Closing Performance Gaps emphasizes advanced academic achievement of the economically disadvantaged student group and the lowest performing race/ethnicity student groups at each campus and district. </a:t>
            </a:r>
            <a:endParaRPr 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609600" y="3124438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Subject Area: Reading, Mathematics, Writing, Science, and Social Studies Student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Groups: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Economically </a:t>
            </a:r>
            <a:r>
              <a:rPr lang="en-US" dirty="0"/>
              <a:t>Disadvantaged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minimum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Lowest Performing Race/Ethnicity </a:t>
            </a:r>
            <a:r>
              <a:rPr lang="en-US" dirty="0" smtClean="0"/>
              <a:t>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Based </a:t>
            </a:r>
            <a:r>
              <a:rPr lang="en-US" dirty="0"/>
              <a:t>on 2013 Index 1 All Subjects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</a:t>
            </a:r>
            <a:r>
              <a:rPr lang="en-US" dirty="0"/>
              <a:t>size: 25 tests in Reading and Math </a:t>
            </a:r>
          </a:p>
          <a:p>
            <a:endParaRPr lang="en-US" dirty="0"/>
          </a:p>
        </p:txBody>
      </p:sp>
      <p:pic>
        <p:nvPicPr>
          <p:cNvPr id="7" name="Picture 2" descr="http://www.esc17.net/users/0225/driv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498725" cy="210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025" y="1114425"/>
            <a:ext cx="8562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 rot="5400000">
            <a:off x="5492437" y="3099756"/>
            <a:ext cx="6328410" cy="616577"/>
          </a:xfrm>
          <a:solidFill>
            <a:srgbClr val="927AAD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0376" y="543325"/>
            <a:ext cx="8393774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6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Index 3: </a:t>
            </a:r>
            <a:r>
              <a:rPr lang="en-US" sz="1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b="1" dirty="0" smtClean="0">
                <a:solidFill>
                  <a:srgbClr val="7030A0"/>
                </a:solidFill>
              </a:rPr>
              <a:t>How to Determine Race/Ethnicity Groups for 2014 Index 3 Calculations       </a:t>
            </a:r>
            <a:endParaRPr lang="en-US" sz="1500" b="1" dirty="0">
              <a:latin typeface="Calibri" pitchFamily="34" charset="0"/>
              <a:cs typeface="Calibri" pitchFamily="34" charset="0"/>
            </a:endParaRP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3411"/>
          <a:stretch>
            <a:fillRect/>
          </a:stretch>
        </p:blipFill>
        <p:spPr bwMode="auto">
          <a:xfrm>
            <a:off x="1631073" y="1176814"/>
            <a:ext cx="4971596" cy="5153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4940126" y="4607629"/>
            <a:ext cx="380010" cy="27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01928" y="4605651"/>
            <a:ext cx="380010" cy="27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508161" y="4605650"/>
            <a:ext cx="380010" cy="27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14396" y="6030688"/>
            <a:ext cx="380010" cy="27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76198" y="6028710"/>
            <a:ext cx="380010" cy="27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82431" y="6028709"/>
            <a:ext cx="380010" cy="27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853040" y="2216731"/>
            <a:ext cx="380010" cy="27313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80453" y="2202876"/>
            <a:ext cx="380010" cy="27313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Learning is not attained by chance, it must be sought for with ardor and attended to with diligence. -Abigail Adams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9" y="3352800"/>
            <a:ext cx="37195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2CD6AF-E198-439F-BCDE-F1D3ECE9EE6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55280" cy="1447800"/>
          </a:xfrm>
          <a:solidFill>
            <a:srgbClr val="927AAD"/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685799" y="1524000"/>
            <a:ext cx="80422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sz="1900" b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Index 3: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2013 Construction – Table 1</a:t>
            </a:r>
            <a:endParaRPr lang="en-US" sz="19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 b="1" dirty="0"/>
              <a:t>Closing Performance Gaps emphasizes advanced academic achievement of the economically disadvantaged student group and the lowest performing race/ethnicity student groups at each campus and district. </a:t>
            </a:r>
            <a:endParaRPr 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609600" y="312443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7569" y="3124438"/>
            <a:ext cx="8382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English Language Learners (ELL) Included</a:t>
            </a:r>
            <a:r>
              <a:rPr lang="en-US" sz="1600" dirty="0" smtClean="0"/>
              <a:t>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English </a:t>
            </a:r>
            <a:r>
              <a:rPr lang="en-US" sz="1600" dirty="0"/>
              <a:t>STAAR Two – Four Years in U.S. Schools* included </a:t>
            </a:r>
            <a:r>
              <a:rPr lang="en-US" sz="1600" dirty="0" smtClean="0"/>
              <a:t>using ELL </a:t>
            </a:r>
            <a:r>
              <a:rPr lang="en-US" sz="1600" dirty="0"/>
              <a:t>Progress Measure 1 point; Final Level II 2 </a:t>
            </a:r>
            <a:r>
              <a:rPr lang="en-US" sz="1600" dirty="0" smtClean="0"/>
              <a:t>points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English </a:t>
            </a:r>
            <a:r>
              <a:rPr lang="en-US" sz="1600" dirty="0"/>
              <a:t>STAAR Five plus Years in U.S. Schools* included </a:t>
            </a:r>
            <a:r>
              <a:rPr lang="en-US" sz="1600" dirty="0" smtClean="0"/>
              <a:t>using Phase-in </a:t>
            </a:r>
            <a:r>
              <a:rPr lang="en-US" sz="1600" dirty="0"/>
              <a:t>1 Level II 1 point; Level III 2 </a:t>
            </a:r>
            <a:r>
              <a:rPr lang="en-US" sz="1600" dirty="0" smtClean="0"/>
              <a:t>points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Spanish </a:t>
            </a:r>
            <a:r>
              <a:rPr lang="en-US" sz="1600" dirty="0"/>
              <a:t>STAAR Two plus Years in U.S. Schools* included </a:t>
            </a:r>
            <a:r>
              <a:rPr lang="en-US" sz="1600" dirty="0" smtClean="0"/>
              <a:t>using Phase-in </a:t>
            </a:r>
            <a:r>
              <a:rPr lang="en-US" sz="1600" dirty="0"/>
              <a:t>1 Level II 1 point; Level III 2 </a:t>
            </a:r>
            <a:r>
              <a:rPr lang="en-US" sz="1600" dirty="0" smtClean="0"/>
              <a:t>points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STAAR </a:t>
            </a:r>
            <a:r>
              <a:rPr lang="en-US" sz="1600" dirty="0"/>
              <a:t>L included using ELL Progress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English Language Learners (ELL) </a:t>
            </a:r>
            <a:r>
              <a:rPr lang="en-US" sz="1600" dirty="0" smtClean="0"/>
              <a:t>Exclusions: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English </a:t>
            </a:r>
            <a:r>
              <a:rPr lang="en-US" sz="1600" dirty="0"/>
              <a:t>and Spanish STAAR English Language Learners (</a:t>
            </a:r>
            <a:r>
              <a:rPr lang="en-US" sz="1600" dirty="0" smtClean="0"/>
              <a:t>ELL) One </a:t>
            </a:r>
            <a:r>
              <a:rPr lang="en-US" sz="1600" dirty="0"/>
              <a:t>year in U.S. Schools* </a:t>
            </a:r>
            <a:r>
              <a:rPr lang="en-US" sz="1600" dirty="0" smtClean="0"/>
              <a:t>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*English Language Learners (ELL) Years in U.S. Schools as reported on 2014 TELPAS</a:t>
            </a:r>
          </a:p>
        </p:txBody>
      </p:sp>
    </p:spTree>
    <p:extLst>
      <p:ext uri="{BB962C8B-B14F-4D97-AF65-F5344CB8AC3E}">
        <p14:creationId xmlns:p14="http://schemas.microsoft.com/office/powerpoint/2010/main" val="2456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2CD6AF-E198-439F-BCDE-F1D3ECE9EE6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55280" cy="1447800"/>
          </a:xfrm>
          <a:solidFill>
            <a:srgbClr val="927AAD"/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685799" y="1524000"/>
            <a:ext cx="80422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sz="1900" b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Index 3: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2013 Construction – Table 1</a:t>
            </a:r>
            <a:endParaRPr lang="en-US" sz="19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 b="1" dirty="0"/>
              <a:t>Closing Performance Gaps emphasizes advanced academic achievement of the economically disadvantaged student group and the lowest performing race/ethnicity student groups at each campus and district. </a:t>
            </a:r>
            <a:endParaRPr 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685799" y="35052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Points based on STAAR performance: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Phase-in 1 Level II satisfactory performance: </a:t>
            </a:r>
          </a:p>
          <a:p>
            <a:r>
              <a:rPr lang="en-US" dirty="0" smtClean="0"/>
              <a:t>     One </a:t>
            </a:r>
            <a:r>
              <a:rPr lang="en-US" dirty="0"/>
              <a:t>point for </a:t>
            </a:r>
            <a:r>
              <a:rPr lang="en-US" i="1" dirty="0"/>
              <a:t>each percentage </a:t>
            </a:r>
            <a:r>
              <a:rPr lang="en-US" dirty="0"/>
              <a:t>of tests at Phase-in 1 Level II (</a:t>
            </a:r>
            <a:r>
              <a:rPr lang="en-US" dirty="0" smtClean="0"/>
              <a:t>Satisfactory)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Level </a:t>
            </a:r>
            <a:r>
              <a:rPr lang="en-US" dirty="0">
                <a:solidFill>
                  <a:srgbClr val="FF0000"/>
                </a:solidFill>
              </a:rPr>
              <a:t>III advanced performance: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Two </a:t>
            </a:r>
            <a:r>
              <a:rPr lang="en-US" dirty="0">
                <a:solidFill>
                  <a:srgbClr val="FF0000"/>
                </a:solidFill>
              </a:rPr>
              <a:t>points for </a:t>
            </a:r>
            <a:r>
              <a:rPr lang="en-US" i="1" dirty="0">
                <a:solidFill>
                  <a:srgbClr val="FF0000"/>
                </a:solidFill>
              </a:rPr>
              <a:t>each percentage </a:t>
            </a:r>
            <a:r>
              <a:rPr lang="en-US" dirty="0">
                <a:solidFill>
                  <a:srgbClr val="FF0000"/>
                </a:solidFill>
              </a:rPr>
              <a:t>of tests at the Level III Advanced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2CD6AF-E198-439F-BCDE-F1D3ECE9EE6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55280" cy="1447800"/>
          </a:xfrm>
          <a:solidFill>
            <a:srgbClr val="927AAD"/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685800" y="1600200"/>
            <a:ext cx="80422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Index </a:t>
            </a:r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3: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2013 Construction – Table 1</a:t>
            </a:r>
            <a:endParaRPr lang="en-US" sz="19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9925" y="2160941"/>
          <a:ext cx="8003183" cy="3308663"/>
        </p:xfrm>
        <a:graphic>
          <a:graphicData uri="http://schemas.openxmlformats.org/drawingml/2006/table">
            <a:tbl>
              <a:tblPr/>
              <a:tblGrid>
                <a:gridCol w="1732697"/>
                <a:gridCol w="1364179"/>
                <a:gridCol w="1364179"/>
                <a:gridCol w="1364179"/>
                <a:gridCol w="813770"/>
                <a:gridCol w="1364179"/>
              </a:tblGrid>
              <a:tr h="573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strike="noStrike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STAAR </a:t>
                      </a:r>
                      <a:r>
                        <a:rPr lang="en-US" sz="1150" b="1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</a:t>
                      </a:r>
                      <a:r>
                        <a:rPr lang="en-US" sz="1150" b="1" strike="noStrike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Performance </a:t>
                      </a:r>
                      <a:r>
                        <a:rPr lang="en-US" sz="1150" b="1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Rate </a:t>
                      </a:r>
                      <a:endParaRPr lang="en-US" sz="1150" b="1" strike="noStrike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36830" marB="3683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Economically Disadvantaged</a:t>
                      </a:r>
                    </a:p>
                  </a:txBody>
                  <a:tcPr marL="18415" marR="18415" marT="36830" marB="368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Lowest Performing Race/Ethnic Group - 1</a:t>
                      </a:r>
                    </a:p>
                  </a:txBody>
                  <a:tcPr marL="18415" marR="18415" marT="36830" marB="368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Lowest Performing Race/Ethnic Group - 2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Maximum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Example Calculation for </a:t>
                      </a:r>
                      <a:r>
                        <a:rPr lang="en-US" sz="115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 </a:t>
                      </a: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Performance</a:t>
                      </a:r>
                      <a:endParaRPr lang="en-US" sz="115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</a:t>
                      </a: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Number of Tests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738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Performance Results: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Phase-in</a:t>
                      </a:r>
                      <a: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r>
                        <a:rPr lang="en-US" sz="115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Level II</a:t>
                      </a:r>
                      <a: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b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Satisfactory and</a:t>
                      </a:r>
                      <a:r>
                        <a:rPr lang="en-US" sz="115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above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Number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Percent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50%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100%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Level </a:t>
                      </a: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III Advanced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Number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Percent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50%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0%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r>
                        <a:rPr lang="en-US" sz="11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</a:t>
                      </a: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Weighted Performance Rate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035008B-F490-4FBF-AF1B-4241EF2A6B9C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012" name="Title 3"/>
          <p:cNvSpPr>
            <a:spLocks noGrp="1"/>
          </p:cNvSpPr>
          <p:nvPr>
            <p:ph type="title"/>
          </p:nvPr>
        </p:nvSpPr>
        <p:spPr>
          <a:xfrm>
            <a:off x="638720" y="228600"/>
            <a:ext cx="7955280" cy="1250950"/>
          </a:xfrm>
          <a:solidFill>
            <a:srgbClr val="927AAD"/>
          </a:solidFill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501560" y="2252550"/>
            <a:ext cx="4114800" cy="4205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algn="ctr">
              <a:buClr>
                <a:srgbClr val="C45816"/>
              </a:buClr>
              <a:buSzPct val="150000"/>
              <a:defRPr/>
            </a:pPr>
            <a:r>
              <a:rPr lang="en-US" sz="1200" b="1" dirty="0">
                <a:latin typeface="Calibri" pitchFamily="34" charset="0"/>
              </a:rPr>
              <a:t>2013</a:t>
            </a:r>
            <a:endParaRPr lang="en-US" sz="800" b="1" dirty="0">
              <a:latin typeface="Calibri" pitchFamily="34" charset="0"/>
            </a:endParaRPr>
          </a:p>
          <a:p>
            <a:pPr marL="347663" indent="-347663" algn="ctr">
              <a:buClr>
                <a:srgbClr val="C45816"/>
              </a:buClr>
              <a:buSzPct val="150000"/>
              <a:defRPr/>
            </a:pPr>
            <a:endParaRPr lang="en-US" sz="800" dirty="0">
              <a:latin typeface="Calibri" pitchFamily="34" charset="0"/>
            </a:endParaRPr>
          </a:p>
          <a:p>
            <a:pPr marL="3429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Points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based on STAAR performance:</a:t>
            </a:r>
          </a:p>
          <a:p>
            <a:pPr marL="342900" indent="-228600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Phase-in 1 Level II satisfactory performance: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One point for each percent of tests at the Phase-in 1 Level II satisfactory performance standard.</a:t>
            </a:r>
          </a:p>
          <a:p>
            <a:pPr marL="571500" lvl="1" indent="-228600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defRPr/>
            </a:pPr>
            <a:endParaRPr lang="en-US" sz="12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defRPr/>
            </a:pPr>
            <a:endParaRPr lang="en-US" sz="12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defRPr/>
            </a:pPr>
            <a:endParaRPr lang="en-US" sz="12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defRPr/>
            </a:pPr>
            <a:endParaRPr lang="en-US" sz="1200" dirty="0">
              <a:latin typeface="Calibri" pitchFamily="34" charset="0"/>
            </a:endParaRPr>
          </a:p>
          <a:p>
            <a:pPr marL="3429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By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Subject Area: 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Reading, Mathematics, Writing, Science, and Social Studies.</a:t>
            </a:r>
          </a:p>
          <a:p>
            <a:pPr marL="342900" lvl="1" indent="-228600">
              <a:buClr>
                <a:srgbClr val="C45816"/>
              </a:buClr>
              <a:buSzPct val="150000"/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3429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Student Groups:</a:t>
            </a:r>
          </a:p>
          <a:p>
            <a:pPr marL="342900" lvl="1" indent="-228600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Economically Disadvantaged</a:t>
            </a: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Lowest Performing Race/Ethnicity: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The two lowest performing race/ethnicity student groups on the campus or within the district, based on 2012 assessment results.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5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Index 3: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Closing Performance Gaps emphasizes advanced academic achievement of economically disadvantaged students and the two lowest performing race/ethnicity student groups.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495251" y="2252550"/>
            <a:ext cx="4114800" cy="4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algn="ctr">
              <a:buClr>
                <a:srgbClr val="C45816"/>
              </a:buClr>
              <a:buSzPct val="150000"/>
            </a:pPr>
            <a:r>
              <a:rPr lang="en-US" sz="1200" b="1" dirty="0" smtClean="0">
                <a:solidFill>
                  <a:srgbClr val="9E0000"/>
                </a:solidFill>
                <a:latin typeface="Calibri" pitchFamily="34" charset="0"/>
              </a:rPr>
              <a:t>2014</a:t>
            </a:r>
            <a:endParaRPr lang="en-US" sz="800" b="1" dirty="0" smtClean="0">
              <a:solidFill>
                <a:srgbClr val="9E0000"/>
              </a:solidFill>
              <a:latin typeface="Calibri" pitchFamily="34" charset="0"/>
            </a:endParaRPr>
          </a:p>
          <a:p>
            <a:pPr marL="347663" indent="-347663" algn="ctr">
              <a:buClr>
                <a:srgbClr val="C45816"/>
              </a:buClr>
              <a:buSzPct val="150000"/>
              <a:defRPr/>
            </a:pPr>
            <a:endParaRPr lang="en-US" sz="800" dirty="0">
              <a:latin typeface="Calibri" pitchFamily="34" charset="0"/>
            </a:endParaRPr>
          </a:p>
          <a:p>
            <a:pPr marL="3429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Points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based on STAAR performance:</a:t>
            </a:r>
          </a:p>
          <a:p>
            <a:pPr marL="342900" indent="-228600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Phase-in 1 Level II satisfactory performance: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One point for each percent of tests at the Phase-in 1 Level II satisfactory performance standard.</a:t>
            </a:r>
          </a:p>
          <a:p>
            <a:pPr marL="571500" lvl="1" indent="-228600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</a:rPr>
              <a:t>Level III advanced performance: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Two points for each percent of tests at the Level III advanced performance standard.</a:t>
            </a:r>
          </a:p>
          <a:p>
            <a:pPr marL="3429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</a:rPr>
              <a:t>By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Subject Area: 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Reading, Mathematics, Writing, Science, and Social Studies.</a:t>
            </a:r>
          </a:p>
          <a:p>
            <a:pPr marL="3429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</a:rPr>
              <a:t>Student </a:t>
            </a:r>
            <a:r>
              <a:rPr lang="en-US" sz="1200" dirty="0">
                <a:latin typeface="Calibri" pitchFamily="34" charset="0"/>
              </a:rPr>
              <a:t>Groups:</a:t>
            </a:r>
          </a:p>
          <a:p>
            <a:pPr marL="342900" lvl="1" indent="-228600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</a:endParaRP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Economically Disadvantaged</a:t>
            </a:r>
          </a:p>
          <a:p>
            <a:pPr marL="5715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Lowest Performing Race/Ethnicity: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The two lowest performing race/ethnicity student groups on the campus or within the district, based on 2013 assessment results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220" y="3422577"/>
            <a:ext cx="3629025" cy="600164"/>
          </a:xfrm>
          <a:prstGeom prst="rect">
            <a:avLst/>
          </a:prstGeom>
          <a:solidFill>
            <a:srgbClr val="EADCF4"/>
          </a:solidFill>
        </p:spPr>
        <p:txBody>
          <a:bodyPr wrap="square" lIns="27432" tIns="18288" rIns="27432" bIns="27432" anchor="ctr" anchorCtr="0">
            <a:spAutoFit/>
          </a:bodyPr>
          <a:lstStyle/>
          <a:p>
            <a:pPr marL="2286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</a:rPr>
              <a:t>Level III advanced performance: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Two points for each percent of tests at the Level III advanced performance standard.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55080" y="6436968"/>
            <a:ext cx="1975104" cy="228600"/>
          </a:xfrm>
          <a:prstGeom prst="rect">
            <a:avLst/>
          </a:prstGeom>
          <a:solidFill>
            <a:srgbClr val="EADCF4"/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Shaded areas are new for 2014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8416" y="5741916"/>
            <a:ext cx="3689674" cy="600164"/>
          </a:xfrm>
          <a:prstGeom prst="rect">
            <a:avLst/>
          </a:prstGeom>
          <a:solidFill>
            <a:srgbClr val="EADCF4"/>
          </a:solidFill>
        </p:spPr>
        <p:txBody>
          <a:bodyPr wrap="square" lIns="27432" tIns="18288" rIns="27432" bIns="27432" anchor="ctr" anchorCtr="0">
            <a:spAutoFit/>
          </a:bodyPr>
          <a:lstStyle/>
          <a:p>
            <a:pPr marL="228600" lvl="1" indent="-228600">
              <a:buClr>
                <a:srgbClr val="C45816"/>
              </a:buClr>
              <a:buSzPct val="150000"/>
              <a:buFont typeface="Wingdings" pitchFamily="2" charset="2"/>
              <a:buChar char="§"/>
            </a:pPr>
            <a:r>
              <a:rPr lang="en-US" sz="1200" dirty="0" smtClean="0">
                <a:latin typeface="Calibri" pitchFamily="34" charset="0"/>
              </a:rPr>
              <a:t>Select the two lowest performing student groups if both the prior year reading and mathematics subject area test results each have at least 25 tests.</a:t>
            </a:r>
          </a:p>
        </p:txBody>
      </p:sp>
    </p:spTree>
    <p:extLst>
      <p:ext uri="{BB962C8B-B14F-4D97-AF65-F5344CB8AC3E}">
        <p14:creationId xmlns:p14="http://schemas.microsoft.com/office/powerpoint/2010/main" val="30732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2158" y="2047303"/>
          <a:ext cx="8190408" cy="4253908"/>
        </p:xfrm>
        <a:graphic>
          <a:graphicData uri="http://schemas.openxmlformats.org/drawingml/2006/table">
            <a:tbl>
              <a:tblPr/>
              <a:tblGrid>
                <a:gridCol w="1773232"/>
                <a:gridCol w="1396092"/>
                <a:gridCol w="1396092"/>
                <a:gridCol w="1396092"/>
                <a:gridCol w="832808"/>
                <a:gridCol w="1396092"/>
              </a:tblGrid>
              <a:tr h="548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strike="noStrike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STAAR Weighted Performance </a:t>
                      </a:r>
                      <a:r>
                        <a:rPr lang="en-US" sz="1150" b="1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Rate </a:t>
                      </a:r>
                      <a:endParaRPr lang="en-US" sz="1150" b="1" strike="noStrike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36830" marB="3683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Economically Disadvantaged</a:t>
                      </a:r>
                    </a:p>
                  </a:txBody>
                  <a:tcPr marL="18415" marR="18415" marT="36830" marB="368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Lowest Performing Race/Ethnic Group - 1</a:t>
                      </a:r>
                    </a:p>
                  </a:txBody>
                  <a:tcPr marL="18415" marR="18415" marT="36830" marB="368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Lowest Performing Race/Ethnic Group - 2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Maximum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8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Reading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Performance</a:t>
                      </a:r>
                      <a:endParaRPr lang="en-US" sz="1200" strike="sngStrik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Mathematics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Performance</a:t>
                      </a:r>
                      <a:endParaRPr lang="en-US" sz="1200" strike="sngStrik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125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Writing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Performance</a:t>
                      </a:r>
                      <a:endParaRPr lang="en-US" sz="1200" strike="sngStrik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Science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Performance</a:t>
                      </a:r>
                      <a:endParaRPr lang="en-US" sz="1200" strike="sngStrik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Social </a:t>
                      </a: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Studies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Weighted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/>
                      </a:r>
                      <a:b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Performance</a:t>
                      </a:r>
                      <a:endParaRPr lang="en-US" sz="1200" strike="sngStrike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9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57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Index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</a:t>
                      </a:r>
                      <a:r>
                        <a:rPr lang="en-US" sz="1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Score </a:t>
                      </a: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(total points divided by maximum points)</a:t>
                      </a: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7D3C2C-2FA5-4C61-91C8-F6D56A94796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124" name="Rectangle 1"/>
          <p:cNvSpPr>
            <a:spLocks noChangeArrowheads="1"/>
          </p:cNvSpPr>
          <p:nvPr/>
        </p:nvSpPr>
        <p:spPr bwMode="auto">
          <a:xfrm>
            <a:off x="674127" y="1660187"/>
            <a:ext cx="6083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Index </a:t>
            </a:r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3: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2013 Construction – Table 2</a:t>
            </a:r>
            <a:endParaRPr lang="en-US" sz="1900" dirty="0"/>
          </a:p>
        </p:txBody>
      </p:sp>
      <p:sp>
        <p:nvSpPr>
          <p:cNvPr id="45126" name="Title 3"/>
          <p:cNvSpPr txBox="1">
            <a:spLocks/>
          </p:cNvSpPr>
          <p:nvPr/>
        </p:nvSpPr>
        <p:spPr bwMode="auto">
          <a:xfrm>
            <a:off x="640080" y="152400"/>
            <a:ext cx="8122920" cy="1524000"/>
          </a:xfrm>
          <a:prstGeom prst="rect">
            <a:avLst/>
          </a:prstGeom>
          <a:solidFill>
            <a:srgbClr val="927AA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200"/>
              </a:lnSpc>
            </a:pPr>
            <a:r>
              <a:rPr lang="en-US" sz="3000" b="1" dirty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</a:t>
            </a: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Gaps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bg1"/>
                </a:solidFill>
              </a:rPr>
              <a:t>2014 Target: 5th percentile based on campus type, district 5th percentile across all campus types </a:t>
            </a:r>
            <a:endParaRPr lang="en-US" sz="2800" b="1" dirty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4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3 Accountability Tool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754515"/>
              </p:ext>
            </p:extLst>
          </p:nvPr>
        </p:nvGraphicFramePr>
        <p:xfrm>
          <a:off x="457200" y="1371602"/>
          <a:ext cx="8229600" cy="5105400"/>
        </p:xfrm>
        <a:graphic>
          <a:graphicData uri="http://schemas.openxmlformats.org/drawingml/2006/table">
            <a:tbl>
              <a:tblPr/>
              <a:tblGrid>
                <a:gridCol w="1977728"/>
                <a:gridCol w="1340356"/>
                <a:gridCol w="1790266"/>
                <a:gridCol w="1790266"/>
                <a:gridCol w="665492"/>
                <a:gridCol w="665492"/>
              </a:tblGrid>
              <a:tr h="23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3 - Closing Performance Gaps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Groups &gt;=25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1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It's possible you will not have two low performing race groups to report; must have had &gt;= 25 in 2013 to count in 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03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Tests included:  STAAR (Eng &amp; Span), STAAR-M, STAAR-Alt, STAAR-L, &amp; **ELL Progress (**See last tab on how to include ELL Progress for Index 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Economically Disadvantaged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*Lowest Performing Race #1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*Lowest Performing Race #2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Campus Reading            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Number of Tests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504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Phase-in Level II                                 # Satisfactory and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504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Level III Advanced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668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of Tests:                        Phase-in Level II                                 Satisfactory and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504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of Tests:                           Level III Advanced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504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Campus Reading                           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Performance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5046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columns used is multiplied by 200 to fill in Max points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914" y="2698550"/>
            <a:ext cx="5682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2014 Index 4 non-AEA Targets: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Elementary Schools: 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Schools: 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Schools/K-12: 57 (based on all four components)*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Districts: 57 (based on all four components)*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4572000"/>
            <a:ext cx="7968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*Non-AEA Targets If all four components : 1) STAAR Final Level II, 2) Graduation Score/Rate, 3) Graduation Plan, and 4) College-Ready Graduates are not available for high schools or districts, evaluate only the STAAR Final Level II performance at the following Index 4 targets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Schools/K-12: </a:t>
            </a:r>
            <a:r>
              <a:rPr lang="en-US" dirty="0" smtClean="0"/>
              <a:t>21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Districts: 13</a:t>
            </a:r>
          </a:p>
        </p:txBody>
      </p:sp>
    </p:spTree>
    <p:extLst>
      <p:ext uri="{BB962C8B-B14F-4D97-AF65-F5344CB8AC3E}">
        <p14:creationId xmlns:p14="http://schemas.microsoft.com/office/powerpoint/2010/main" val="21309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04800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STAAR Score: STAAR Percent Met Final Level </a:t>
            </a:r>
            <a:r>
              <a:rPr lang="en-US" sz="1600" dirty="0" err="1"/>
              <a:t>ll</a:t>
            </a:r>
            <a:r>
              <a:rPr lang="en-US" sz="1600" dirty="0"/>
              <a:t> on two or more tests for All Students and </a:t>
            </a:r>
          </a:p>
          <a:p>
            <a:r>
              <a:rPr lang="en-US" sz="1600" dirty="0"/>
              <a:t>race/ethnicity student </a:t>
            </a:r>
            <a:r>
              <a:rPr lang="en-US" sz="1600" dirty="0" smtClean="0"/>
              <a:t>groups Eight </a:t>
            </a:r>
            <a:r>
              <a:rPr lang="en-US" sz="1600" dirty="0"/>
              <a:t>student </a:t>
            </a:r>
            <a:r>
              <a:rPr lang="en-US" sz="1600" dirty="0" smtClean="0"/>
              <a:t>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Seven </a:t>
            </a:r>
            <a:r>
              <a:rPr lang="en-US" sz="1600" dirty="0"/>
              <a:t>race/ethnicity groups</a:t>
            </a:r>
          </a:p>
          <a:p>
            <a:endParaRPr lang="en-US" sz="1600" dirty="0"/>
          </a:p>
          <a:p>
            <a:r>
              <a:rPr lang="en-US" sz="1600" dirty="0"/>
              <a:t>All Subjects: Reading, Mathematics, Writing, Science </a:t>
            </a:r>
            <a:r>
              <a:rPr lang="en-US" sz="1600" dirty="0" smtClean="0"/>
              <a:t>and Social </a:t>
            </a:r>
            <a:r>
              <a:rPr lang="en-US" sz="1600" dirty="0"/>
              <a:t>Studies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</a:t>
            </a:r>
            <a:r>
              <a:rPr lang="en-US" sz="1600" dirty="0"/>
              <a:t>tested on </a:t>
            </a:r>
            <a:r>
              <a:rPr lang="en-US" sz="1600" b="1" dirty="0"/>
              <a:t>one subject area  </a:t>
            </a:r>
            <a:r>
              <a:rPr lang="en-US" sz="1600" dirty="0"/>
              <a:t>only must meet the final Level II performance standard for </a:t>
            </a:r>
            <a:r>
              <a:rPr lang="en-US" sz="1600" dirty="0" smtClean="0"/>
              <a:t> that subject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</a:t>
            </a:r>
            <a:r>
              <a:rPr lang="en-US" sz="1600" dirty="0"/>
              <a:t>tested on </a:t>
            </a:r>
            <a:r>
              <a:rPr lang="en-US" sz="1600" b="1" dirty="0"/>
              <a:t>only two subject</a:t>
            </a:r>
            <a:r>
              <a:rPr lang="en-US" sz="1600" dirty="0"/>
              <a:t> areas  must meet the final Level II performance standard for </a:t>
            </a:r>
            <a:r>
              <a:rPr lang="en-US" sz="1600" dirty="0" smtClean="0"/>
              <a:t> both subject areas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570" y="2971800"/>
            <a:ext cx="790303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STAAR Score: STAAR Percent Met Final Level </a:t>
            </a:r>
            <a:r>
              <a:rPr lang="en-US" b="1" dirty="0" err="1"/>
              <a:t>ll</a:t>
            </a:r>
            <a:r>
              <a:rPr lang="en-US" b="1" dirty="0"/>
              <a:t> on two or more tests for All Students and </a:t>
            </a:r>
            <a:r>
              <a:rPr lang="en-US" b="1" dirty="0" smtClean="0"/>
              <a:t> race/ethnicity </a:t>
            </a:r>
            <a:r>
              <a:rPr lang="en-US" b="1" dirty="0"/>
              <a:t>student </a:t>
            </a:r>
            <a:r>
              <a:rPr lang="en-US" b="1" dirty="0" smtClean="0"/>
              <a:t>groups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Only </a:t>
            </a:r>
            <a:r>
              <a:rPr lang="en-US" sz="2000" dirty="0"/>
              <a:t>include EOC tests for students that tested for the </a:t>
            </a:r>
            <a:r>
              <a:rPr lang="en-US" sz="2000" dirty="0" smtClean="0"/>
              <a:t>FIRST time </a:t>
            </a:r>
            <a:r>
              <a:rPr lang="en-US" sz="2000" dirty="0"/>
              <a:t>in 2013-14 accountability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July </a:t>
            </a:r>
            <a:r>
              <a:rPr lang="en-US" sz="2000" dirty="0"/>
              <a:t>2013, Fall 2013 and Spring </a:t>
            </a:r>
            <a:r>
              <a:rPr lang="en-US" sz="2000" dirty="0" smtClean="0"/>
              <a:t>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EOC results for students that tested for the </a:t>
            </a:r>
            <a:r>
              <a:rPr lang="en-US" sz="2000" dirty="0" smtClean="0"/>
              <a:t>first time </a:t>
            </a:r>
            <a:r>
              <a:rPr lang="en-US" sz="2000" dirty="0"/>
              <a:t>prior to the 2013-14 accountability cycle are </a:t>
            </a:r>
            <a:r>
              <a:rPr lang="en-US" sz="2000" dirty="0" smtClean="0"/>
              <a:t>not included </a:t>
            </a:r>
            <a:r>
              <a:rPr lang="en-US" sz="2000" dirty="0"/>
              <a:t>in Index 4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Substitute </a:t>
            </a:r>
            <a:r>
              <a:rPr lang="en-US" sz="2000" dirty="0"/>
              <a:t>Assessments for STAAR EOC tests are included</a:t>
            </a:r>
          </a:p>
        </p:txBody>
      </p:sp>
    </p:spTree>
    <p:extLst>
      <p:ext uri="{BB962C8B-B14F-4D97-AF65-F5344CB8AC3E}">
        <p14:creationId xmlns:p14="http://schemas.microsoft.com/office/powerpoint/2010/main" val="24337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956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Graduation Score/Rate</a:t>
            </a:r>
            <a:r>
              <a:rPr lang="en-US" sz="1600" dirty="0"/>
              <a:t>: Combined performance </a:t>
            </a:r>
            <a:r>
              <a:rPr lang="en-US" sz="1600" dirty="0" smtClean="0"/>
              <a:t>across graduation/dropout </a:t>
            </a:r>
            <a:r>
              <a:rPr lang="en-US" sz="1600" dirty="0"/>
              <a:t>rates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Grade 9-12 Class of 2013 Four-Year Graduation Rate </a:t>
            </a:r>
            <a:r>
              <a:rPr lang="en-US" sz="1600" b="1" u="sng" dirty="0" smtClean="0"/>
              <a:t>OR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Grade </a:t>
            </a:r>
            <a:r>
              <a:rPr lang="en-US" sz="1600" dirty="0"/>
              <a:t>9-12 Class of 2012 Five-Year Graduation </a:t>
            </a:r>
            <a:r>
              <a:rPr lang="en-US" sz="1600" dirty="0" smtClean="0"/>
              <a:t>Rate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whichever </a:t>
            </a:r>
            <a:r>
              <a:rPr lang="en-US" sz="1600" dirty="0"/>
              <a:t>contributes the most points to the index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 campus/district has no Graduation Rate, then the </a:t>
            </a:r>
            <a:r>
              <a:rPr lang="en-US" sz="1600" dirty="0" smtClean="0"/>
              <a:t>2012-13 Grade </a:t>
            </a:r>
            <a:r>
              <a:rPr lang="en-US" sz="1600" dirty="0"/>
              <a:t>9-12 annual dropout rate will be used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campus – use annual dropout rate until they have enough years of data to calculate a </a:t>
            </a:r>
            <a:r>
              <a:rPr lang="en-US" sz="1600" dirty="0" smtClean="0"/>
              <a:t> longitudinal </a:t>
            </a:r>
            <a:r>
              <a:rPr lang="en-US" sz="1600" dirty="0"/>
              <a:t>graduation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Ten student groups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All </a:t>
            </a:r>
            <a:r>
              <a:rPr lang="en-US" sz="1600" dirty="0" smtClean="0"/>
              <a:t>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Seven </a:t>
            </a:r>
            <a:r>
              <a:rPr lang="en-US" sz="1600" dirty="0"/>
              <a:t>race/ethnicity </a:t>
            </a:r>
            <a:r>
              <a:rPr lang="en-US" sz="1600" dirty="0" smtClean="0"/>
              <a:t>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</a:t>
            </a:r>
            <a:r>
              <a:rPr lang="en-US" sz="1600" dirty="0"/>
              <a:t>with </a:t>
            </a:r>
            <a:r>
              <a:rPr lang="en-US" sz="1600" dirty="0" smtClean="0"/>
              <a:t>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English </a:t>
            </a:r>
            <a:r>
              <a:rPr lang="en-US" sz="1600" dirty="0"/>
              <a:t>Language Learners </a:t>
            </a:r>
            <a:r>
              <a:rPr lang="en-US" sz="1600" dirty="0" smtClean="0"/>
              <a:t>(ELL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93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Lead   Learn  Engage</a:t>
            </a:r>
            <a:r>
              <a:rPr lang="en-US" b="1" dirty="0" smtClean="0"/>
              <a:t>: Region </a:t>
            </a:r>
            <a:r>
              <a:rPr lang="en-US" b="1" dirty="0"/>
              <a:t>17 Leadership Conference August 5 and 6, 2014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escite2.esc17.net/default.aspx?name=wmsworkshop&amp;w=14627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495800" cy="256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1242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Graduation Plan Component</a:t>
            </a:r>
          </a:p>
          <a:p>
            <a:r>
              <a:rPr lang="en-US" dirty="0"/>
              <a:t>Class of 2013 Four-year Recommended High </a:t>
            </a:r>
            <a:r>
              <a:rPr lang="en-US" dirty="0" smtClean="0"/>
              <a:t>School Program/Distinguished </a:t>
            </a:r>
            <a:r>
              <a:rPr lang="en-US" dirty="0"/>
              <a:t>Achievement Program (RHSP/DAP) </a:t>
            </a:r>
            <a:r>
              <a:rPr lang="en-US" dirty="0" smtClean="0"/>
              <a:t>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Four-year </a:t>
            </a:r>
            <a:r>
              <a:rPr lang="en-US" dirty="0"/>
              <a:t>Longitudinal Graduation </a:t>
            </a:r>
            <a:r>
              <a:rPr lang="en-US" dirty="0" smtClean="0"/>
              <a:t>Cohort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four-year longitudinal graduation cohort – use </a:t>
            </a:r>
            <a:r>
              <a:rPr lang="en-US" dirty="0" smtClean="0"/>
              <a:t>annual percent </a:t>
            </a:r>
            <a:r>
              <a:rPr lang="en-US" dirty="0"/>
              <a:t>of 2012-13 RHSP/DAP graduates</a:t>
            </a:r>
          </a:p>
        </p:txBody>
      </p:sp>
    </p:spTree>
    <p:extLst>
      <p:ext uri="{BB962C8B-B14F-4D97-AF65-F5344CB8AC3E}">
        <p14:creationId xmlns:p14="http://schemas.microsoft.com/office/powerpoint/2010/main" val="18793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85800" y="1600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1588">
              <a:lnSpc>
                <a:spcPts val="2400"/>
              </a:lnSpc>
              <a:buFont typeface="Wingdings 3" pitchFamily="18" charset="2"/>
              <a:buNone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189514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College-Ready Graduates: High school graduates from the 2012-13</a:t>
            </a:r>
          </a:p>
          <a:p>
            <a:r>
              <a:rPr lang="en-US" b="1" dirty="0"/>
              <a:t>school year who met the college-ready criteria in both ELA and mathematics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TAKS exit-level test</a:t>
            </a:r>
            <a:r>
              <a:rPr lang="en-US" dirty="0" smtClean="0"/>
              <a:t>*,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</a:t>
            </a:r>
            <a:r>
              <a:rPr lang="en-US" dirty="0"/>
              <a:t>the SAT test,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the </a:t>
            </a:r>
            <a:r>
              <a:rPr lang="en-US" dirty="0"/>
              <a:t>ACT </a:t>
            </a:r>
            <a:r>
              <a:rPr lang="en-US" dirty="0" smtClean="0"/>
              <a:t>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Reported </a:t>
            </a:r>
            <a:r>
              <a:rPr lang="en-US" dirty="0"/>
              <a:t>on AEIS and TAPR since </a:t>
            </a:r>
            <a:r>
              <a:rPr lang="en-US" dirty="0" smtClean="0"/>
              <a:t>2007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*2012-13 </a:t>
            </a:r>
            <a:r>
              <a:rPr lang="en-US" dirty="0"/>
              <a:t>graduates are TAKS graduates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191000"/>
            <a:ext cx="2302837" cy="193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04800"/>
            <a:ext cx="862605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398512" y="1983179"/>
            <a:ext cx="4114800" cy="42706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2013</a:t>
            </a: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Graduation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Score: Combined performance across the graduation and dropout rates for:</a:t>
            </a:r>
          </a:p>
          <a:p>
            <a:pPr marL="344488" lvl="1" indent="-230188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  <a:cs typeface="Calibri" pitchFamily="34" charset="0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Grade 9-12 Four-Year Graduation Rate for All Students and all student groups; or</a:t>
            </a: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Grade 9-12 Five-Year Graduation Rate for All Students and all student groups, whichever contributes the higher number of points to the index.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RHSP/DAP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Annual Graduates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: All Students and race/ethnicity student groups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Clr>
                <a:srgbClr val="C45816"/>
              </a:buClr>
              <a:buSzPct val="150000"/>
              <a:defRPr/>
            </a:pPr>
            <a:endParaRPr lang="en-US" sz="12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635387" y="1919451"/>
            <a:ext cx="4114800" cy="47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2014</a:t>
            </a: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Graduation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Score: Combined performance across the graduation and dropout rates for:</a:t>
            </a:r>
          </a:p>
          <a:p>
            <a:pPr marL="344488" lvl="1" indent="-230188">
              <a:buClr>
                <a:srgbClr val="C45816"/>
              </a:buClr>
              <a:buSzPct val="150000"/>
              <a:defRPr/>
            </a:pPr>
            <a:endParaRPr lang="en-US" sz="400" dirty="0">
              <a:latin typeface="Calibri" pitchFamily="34" charset="0"/>
              <a:cs typeface="Calibri" pitchFamily="34" charset="0"/>
            </a:endParaRP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Grade 9-12 Four-Year Graduation Rate for All Students and all student groups; or</a:t>
            </a:r>
          </a:p>
          <a:p>
            <a:pPr marL="571500" indent="-228600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Grade 9-12 Five-Year Graduation Rate for All Students and all student groups, whichever contributes the higher number of points to the index.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RHSP/DAP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Graduates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All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Students and race/ethnicity student groups.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STAAR Score: STAAR Percent Met Final Level ll on one or more tests for All Students and race/ethnicity student groups.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Additional Indicators Required by House Bill 5 (83rd Texas Legislature, 2013)</a:t>
            </a:r>
          </a:p>
          <a:p>
            <a:pPr>
              <a:buFont typeface="Wingdings 3" pitchFamily="18" charset="2"/>
              <a:buNone/>
              <a:defRPr/>
            </a:pPr>
            <a:endParaRPr lang="en-US" sz="400" b="1" dirty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Texas Success Initiative college readiness benchmarks</a:t>
            </a:r>
            <a:r>
              <a:rPr lang="en-US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Number of students who earn postsecondary credit required for a foundation high school program, an associate’s degree, or an industry certification.</a:t>
            </a:r>
            <a:endParaRPr lang="en-US" sz="12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600200"/>
            <a:ext cx="36907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ea typeface="ＭＳ Ｐゴシック" pitchFamily="34" charset="-128"/>
              </a:rPr>
              <a:t>Index 4: </a:t>
            </a: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2013 vs. 2014 Comparison</a:t>
            </a:r>
            <a:endParaRPr lang="en-US" sz="1900" dirty="0"/>
          </a:p>
        </p:txBody>
      </p:sp>
      <p:sp>
        <p:nvSpPr>
          <p:cNvPr id="12" name="Rectangle 11"/>
          <p:cNvSpPr/>
          <p:nvPr/>
        </p:nvSpPr>
        <p:spPr>
          <a:xfrm>
            <a:off x="6355080" y="6355080"/>
            <a:ext cx="1975104" cy="228600"/>
          </a:xfrm>
          <a:prstGeom prst="rect">
            <a:avLst/>
          </a:prstGeom>
          <a:solidFill>
            <a:srgbClr val="E8BEBA"/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Shaded areas are new for 2014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8044" y="4096987"/>
            <a:ext cx="3912427" cy="2025170"/>
          </a:xfrm>
          <a:prstGeom prst="rect">
            <a:avLst/>
          </a:prstGeom>
          <a:solidFill>
            <a:srgbClr val="E8BEBA"/>
          </a:solidFill>
        </p:spPr>
        <p:txBody>
          <a:bodyPr wrap="square" lIns="27432" tIns="27432" rIns="27432" bIns="27432">
            <a:spAutoFit/>
          </a:bodyPr>
          <a:lstStyle/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STAAR Score: STAAR Percent Met Final Level ll on TWO or more  tests for All Students and race/ethnicity student groups.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Additional Indicators Required by House Bill 5 (83rd Texas Legislature, 2013)</a:t>
            </a:r>
          </a:p>
          <a:p>
            <a:pPr>
              <a:buFont typeface="Wingdings 3" pitchFamily="18" charset="2"/>
              <a:buNone/>
              <a:defRPr/>
            </a:pPr>
            <a:endParaRPr lang="en-US" sz="400" b="1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Texas Success Initiative college readiness benchmarks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Number of students who earn postsecondary credit required for a foundation high school program, an associate’s degree, or an industry certification.</a:t>
            </a:r>
            <a:endParaRPr lang="en-US" sz="12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868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F112B5-8C58-4CB8-BFCB-E55B00376FAE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4580" name="Text Placeholder 5"/>
          <p:cNvSpPr txBox="1">
            <a:spLocks/>
          </p:cNvSpPr>
          <p:nvPr/>
        </p:nvSpPr>
        <p:spPr bwMode="auto">
          <a:xfrm>
            <a:off x="480972" y="2327649"/>
            <a:ext cx="3545118" cy="387126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4-, 5-, and 6-year Graduation and General Education Development (GED) Score;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						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	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If no Graduation and GED Rates, use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Grade 9-12 Annual Dropout Rate: Points given for annual dropout rates lower than 20.0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2013 AEA Registration Criterion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408227" y="2349544"/>
            <a:ext cx="3235939" cy="2799785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4-, 5-, and 6-year Graduation, Continuing Students,  and GED Score;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If no Graduation, Continuing, and GED Rates, use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Grade 9-12 Annual Dropout Rate: Points given for rates lower than 20.0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STAAR Score: STAAR Percent Met Final Level ll on one or more tests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480972" y="2099051"/>
            <a:ext cx="3545118" cy="23471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2013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4408227" y="2099051"/>
            <a:ext cx="4241779" cy="248364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200" b="1" dirty="0" smtClean="0">
                <a:solidFill>
                  <a:srgbClr val="8A0404"/>
                </a:solidFill>
                <a:latin typeface="Calibri" pitchFamily="34" charset="0"/>
                <a:cs typeface="Calibri" pitchFamily="34" charset="0"/>
              </a:rPr>
              <a:t>Proposed 2014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11282" y="2631793"/>
            <a:ext cx="1803447" cy="283154"/>
          </a:xfrm>
          <a:prstGeom prst="rect">
            <a:avLst/>
          </a:prstGeom>
          <a:solidFill>
            <a:srgbClr val="E8BEBA"/>
          </a:solidFill>
        </p:spPr>
        <p:txBody>
          <a:bodyPr wrap="square" lIns="18288" tIns="18288" rIns="18288" bIns="18288" anchor="ctr" anchorCtr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Continuing Students,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355080" y="6355080"/>
            <a:ext cx="1975104" cy="228600"/>
          </a:xfrm>
          <a:prstGeom prst="rect">
            <a:avLst/>
          </a:prstGeom>
          <a:solidFill>
            <a:srgbClr val="E8BEBA"/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Shaded areas are new for 2014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600200"/>
            <a:ext cx="388459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900" b="1" dirty="0" smtClean="0">
                <a:solidFill>
                  <a:srgbClr val="C45816"/>
                </a:solidFill>
                <a:latin typeface="Calibri" pitchFamily="34" charset="0"/>
                <a:cs typeface="Times New Roman" pitchFamily="18" charset="0"/>
              </a:rPr>
              <a:t>Index 4: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AEA Campuses and Charters</a:t>
            </a:r>
            <a:endParaRPr lang="en-US" sz="19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7634640" y="2351538"/>
            <a:ext cx="1005840" cy="2770495"/>
          </a:xfrm>
          <a:prstGeom prst="rect">
            <a:avLst/>
          </a:prstGeom>
          <a:solidFill>
            <a:srgbClr val="CD736B">
              <a:alpha val="50000"/>
            </a:srgbClr>
          </a:solidFill>
          <a:ln w="31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Contrib. to Points</a:t>
            </a: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75%</a:t>
            </a: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25%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4408228" y="5114926"/>
            <a:ext cx="4230947" cy="109480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Expand AEA Registration to include Dropout Recovery centers</a:t>
            </a:r>
          </a:p>
          <a:p>
            <a:pPr algn="ctr">
              <a:buFont typeface="Wingdings 3" pitchFamily="18" charset="2"/>
              <a:buNone/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2613" y="5419931"/>
            <a:ext cx="3757238" cy="529376"/>
          </a:xfrm>
          <a:prstGeom prst="rect">
            <a:avLst/>
          </a:prstGeom>
          <a:solidFill>
            <a:srgbClr val="E8BEBA"/>
          </a:solidFill>
        </p:spPr>
        <p:txBody>
          <a:bodyPr wrap="square" lIns="18288" tIns="18288" rIns="18288" bIns="18288" anchor="ctr" anchorCtr="0">
            <a:spAutoFit/>
          </a:bodyPr>
          <a:lstStyle/>
          <a:p>
            <a:pPr marL="91440">
              <a:buClr>
                <a:srgbClr val="C45816"/>
              </a:buClr>
              <a:buSzPct val="150000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Expand AEA Registration to include dropout recovery schools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1070" y="4346368"/>
            <a:ext cx="2321626" cy="738664"/>
          </a:xfrm>
          <a:prstGeom prst="rect">
            <a:avLst/>
          </a:prstGeom>
          <a:solidFill>
            <a:srgbClr val="E8BEBA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STAAR Score: STAAR Percent Met Final Level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ll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on one or more tests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6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7553" y="4833256"/>
            <a:ext cx="2575164" cy="439387"/>
          </a:xfrm>
          <a:prstGeom prst="rect">
            <a:avLst/>
          </a:prstGeom>
          <a:solidFill>
            <a:srgbClr val="E8BEBA"/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algn="ctr">
              <a:buClr>
                <a:srgbClr val="C45816"/>
              </a:buClr>
              <a:buSzPct val="150000"/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744855" y="2879678"/>
            <a:ext cx="3657600" cy="26237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endParaRPr lang="en-US" sz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Bonus Points: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RHSP/DAP Rate: All Students.</a:t>
            </a: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ea typeface="Times New Roman"/>
                <a:cs typeface="Calibri" pitchFamily="34" charset="0"/>
              </a:rPr>
              <a:t>Continuing Students Success Rate: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All Students.</a:t>
            </a:r>
            <a:endParaRPr lang="en-US" sz="16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ea typeface="Times New Roman"/>
                <a:cs typeface="Calibri" pitchFamily="34" charset="0"/>
              </a:rPr>
              <a:t>Excluded Students Count: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All Students.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714875" y="2866029"/>
            <a:ext cx="3657600" cy="2633623"/>
          </a:xfrm>
          <a:prstGeom prst="rect">
            <a:avLst/>
          </a:prstGeom>
          <a:noFill/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Bonus Points:</a:t>
            </a:r>
          </a:p>
          <a:p>
            <a:pPr marL="344488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RHSP/DAP Rate: All Students.</a:t>
            </a: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endParaRPr lang="en-US" sz="16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573088" lvl="1" indent="-230188">
              <a:buClr>
                <a:srgbClr val="C45816"/>
              </a:buClr>
              <a:buSzPct val="150000"/>
              <a:defRPr/>
            </a:pPr>
            <a:endParaRPr lang="en-US" sz="1600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ea typeface="Times New Roman"/>
                <a:cs typeface="Calibri" pitchFamily="34" charset="0"/>
              </a:rPr>
              <a:t>Excluded Students Count: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All Students.</a:t>
            </a:r>
          </a:p>
          <a:p>
            <a:pPr marL="573088" lvl="1" indent="-230188">
              <a:buClr>
                <a:srgbClr val="C4581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Postsecondary/College-Ready Graduates Indicator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744855" y="2531664"/>
            <a:ext cx="365760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2013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711065" y="2531664"/>
            <a:ext cx="365760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1500" b="1" dirty="0" smtClean="0">
                <a:solidFill>
                  <a:srgbClr val="9E0000"/>
                </a:solidFill>
                <a:latin typeface="Calibri" pitchFamily="34" charset="0"/>
                <a:cs typeface="Calibri" pitchFamily="34" charset="0"/>
              </a:rPr>
              <a:t>Proposed 2014</a:t>
            </a:r>
            <a:endParaRPr lang="en-US" sz="1500" dirty="0" smtClean="0">
              <a:solidFill>
                <a:srgbClr val="9E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8680"/>
          </a:xfrm>
          <a:solidFill>
            <a:srgbClr val="CD736B"/>
          </a:solidFill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1600200"/>
            <a:ext cx="543655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900" b="1" dirty="0" smtClean="0">
                <a:solidFill>
                  <a:srgbClr val="C45816"/>
                </a:solidFill>
                <a:latin typeface="Calibri" pitchFamily="34" charset="0"/>
                <a:cs typeface="Times New Roman" pitchFamily="18" charset="0"/>
              </a:rPr>
              <a:t>Index 4: 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AEA Campuses and Charters Bonus Points</a:t>
            </a:r>
          </a:p>
          <a:p>
            <a:pPr eaLnBrk="0" hangingPunct="0"/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sz="1900" dirty="0"/>
          </a:p>
        </p:txBody>
      </p:sp>
      <p:sp>
        <p:nvSpPr>
          <p:cNvPr id="13" name="Rectangle 12"/>
          <p:cNvSpPr/>
          <p:nvPr/>
        </p:nvSpPr>
        <p:spPr>
          <a:xfrm>
            <a:off x="6414457" y="5868192"/>
            <a:ext cx="1975104" cy="228600"/>
          </a:xfrm>
          <a:prstGeom prst="rect">
            <a:avLst/>
          </a:prstGeom>
          <a:solidFill>
            <a:srgbClr val="E8BEBA"/>
          </a:solidFill>
        </p:spPr>
        <p:txBody>
          <a:bodyPr wrap="square" lIns="27432" tIns="27432" rIns="27432" bIns="27432">
            <a:spAutoFit/>
          </a:bodyPr>
          <a:lstStyle/>
          <a:p>
            <a:pPr algn="ctr">
              <a:buClr>
                <a:srgbClr val="C45816"/>
              </a:buClr>
              <a:buSzPct val="150000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Shaded areas are new for 2014</a:t>
            </a:r>
          </a:p>
        </p:txBody>
      </p:sp>
    </p:spTree>
    <p:extLst>
      <p:ext uri="{BB962C8B-B14F-4D97-AF65-F5344CB8AC3E}">
        <p14:creationId xmlns:p14="http://schemas.microsoft.com/office/powerpoint/2010/main" val="32979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025" y="1114425"/>
            <a:ext cx="8562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 rot="5400000">
            <a:off x="5663565" y="3270885"/>
            <a:ext cx="6328410" cy="274320"/>
          </a:xfrm>
          <a:solidFill>
            <a:srgbClr val="CD736B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9254"/>
              </p:ext>
            </p:extLst>
          </p:nvPr>
        </p:nvGraphicFramePr>
        <p:xfrm>
          <a:off x="552450" y="473207"/>
          <a:ext cx="8020050" cy="58918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83784"/>
                <a:gridCol w="631320"/>
                <a:gridCol w="551871"/>
                <a:gridCol w="571500"/>
                <a:gridCol w="418879"/>
                <a:gridCol w="544024"/>
                <a:gridCol w="544024"/>
                <a:gridCol w="544024"/>
                <a:gridCol w="544024"/>
                <a:gridCol w="569249"/>
                <a:gridCol w="626426"/>
                <a:gridCol w="626426"/>
                <a:gridCol w="564499"/>
              </a:tblGrid>
              <a:tr h="4792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Indicator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All Students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African Amer.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Amer. Indian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Asian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Hispanic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Pacific Islander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Two or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More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Races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ELL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Special Ed.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Total Points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Max.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Points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STAAR Score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STAAR % Met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Final Level ll on</a:t>
                      </a:r>
                      <a:r>
                        <a:rPr lang="en-US" sz="1100" smtClean="0"/>
                        <a:t/>
                      </a:r>
                      <a:br>
                        <a:rPr lang="en-US" sz="1100" smtClean="0"/>
                      </a:br>
                      <a:r>
                        <a:rPr lang="en-US" sz="1100" smtClean="0"/>
                        <a:t>Two </a:t>
                      </a:r>
                      <a:r>
                        <a:rPr lang="en-US" sz="1100" dirty="0" smtClean="0"/>
                        <a:t>or More Tests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29%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23%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182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600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STAAR Score (STAAR total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Graduation Score (Gr. 9-12)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4-yr. </a:t>
                      </a:r>
                      <a:r>
                        <a:rPr lang="en-US" sz="1100" dirty="0"/>
                        <a:t>graduation </a:t>
                      </a:r>
                      <a:r>
                        <a:rPr lang="en-US" sz="1100" dirty="0" smtClean="0"/>
                        <a:t>rate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84.3%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91.6%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86.0%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44.2%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69.8%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sngStrike" baseline="0" dirty="0" smtClean="0"/>
                        <a:t>533.5</a:t>
                      </a:r>
                      <a:endParaRPr lang="en-US" sz="1100" strike="sngStrike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sngStrike" baseline="0" dirty="0" smtClean="0"/>
                        <a:t>700</a:t>
                      </a:r>
                      <a:endParaRPr lang="en-US" sz="1100" strike="sngStrike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5-yr. </a:t>
                      </a:r>
                      <a:r>
                        <a:rPr lang="en-US" sz="1100" dirty="0"/>
                        <a:t>graduation </a:t>
                      </a:r>
                      <a:r>
                        <a:rPr lang="en-US" sz="1100" dirty="0" smtClean="0"/>
                        <a:t>rate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85.1%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80.0%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92.1%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84.0%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48.9%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77.5%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546.4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Highest Graduation Total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546.4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Graduation Score (best of total graduation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B9DB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B9DB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RHSP/DAP Score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4-yr. graduation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Percent RHSP/DAP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82.7%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76.4%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83.6%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83.0%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325.7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RHSP/DAP Score (best of total RHSP/DAP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D0DF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81.4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D0DFA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44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Postsecondary/College-Ready</a:t>
                      </a:r>
                      <a:r>
                        <a:rPr lang="en-US" sz="1100" b="1" baseline="0" dirty="0" smtClean="0"/>
                        <a:t> Graduates Score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College-Ready Graduates either subject (ELA or Math)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82.0%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72.0%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78.0%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89.0%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321.0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College-Ready Score (total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FF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80.2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FF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592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Overall Index Score</a:t>
                      </a:r>
                      <a:endParaRPr lang="en-US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STAAR Score</a:t>
                      </a:r>
                      <a:endParaRPr lang="en-US" sz="11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30.0</a:t>
                      </a:r>
                      <a:endParaRPr 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Multiply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by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Weight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gridSpan="8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Graduation Score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78.0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gridSpan="8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RHSP/DAP Score</a:t>
                      </a:r>
                      <a:endParaRPr 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81.4</a:t>
                      </a:r>
                      <a:endParaRPr lang="en-US" sz="1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gridSpan="8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College-Ready Score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80.2</a:t>
                      </a:r>
                      <a:endParaRPr lang="en-US" sz="11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gridSpan="8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Index Score (sum of weighted index scores)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4 Accountability Tool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92397"/>
              </p:ext>
            </p:extLst>
          </p:nvPr>
        </p:nvGraphicFramePr>
        <p:xfrm>
          <a:off x="457198" y="1600204"/>
          <a:ext cx="8229605" cy="4800595"/>
        </p:xfrm>
        <a:graphic>
          <a:graphicData uri="http://schemas.openxmlformats.org/drawingml/2006/table">
            <a:tbl>
              <a:tblPr/>
              <a:tblGrid>
                <a:gridCol w="1129553"/>
                <a:gridCol w="591671"/>
                <a:gridCol w="591671"/>
                <a:gridCol w="591671"/>
                <a:gridCol w="591671"/>
                <a:gridCol w="591671"/>
                <a:gridCol w="591671"/>
                <a:gridCol w="591671"/>
                <a:gridCol w="591671"/>
                <a:gridCol w="591671"/>
                <a:gridCol w="591671"/>
                <a:gridCol w="591671"/>
                <a:gridCol w="591671"/>
              </a:tblGrid>
              <a:tr h="2219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4 - Postsecondary Readiness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976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                   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School Campus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African Amer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Amer. Indian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 Islander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or More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Ed.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4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 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columns used is multiplied by 100 to fill in Max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 % Met             Final Level II on           Two or More Tests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7448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STAAR 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572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5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4 - Postsecondary Readiness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976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             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Junior High School Campus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African Amer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Amer. Indian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 Islander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or More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Ed.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7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 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columns used is multiplied by 100 to fill in Max points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 % Met             Final Level II on           Two or More Tests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7448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Junior High STAAR Score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#DIV/0!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System Safeguards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Safeguard Measures and Targets for the State lens:</a:t>
            </a:r>
          </a:p>
          <a:p>
            <a:endParaRPr lang="en-US" dirty="0"/>
          </a:p>
          <a:p>
            <a:r>
              <a:rPr lang="en-US" dirty="0"/>
              <a:t>Reporting system disaggregates performance by student group, performance level, and subject area.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rates are calculated from the assessment results used to calculate Index 1: Student </a:t>
            </a:r>
            <a:r>
              <a:rPr lang="en-US" dirty="0" smtClean="0"/>
              <a:t>Achievement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2014 targets for the disaggregated system-safeguard </a:t>
            </a:r>
            <a:r>
              <a:rPr lang="en-US" dirty="0" smtClean="0"/>
              <a:t>results:</a:t>
            </a:r>
          </a:p>
          <a:p>
            <a:pPr lvl="1"/>
            <a:r>
              <a:rPr lang="en-US" sz="3300" dirty="0" smtClean="0"/>
              <a:t>STAAR </a:t>
            </a:r>
            <a:r>
              <a:rPr lang="en-US" sz="3300" dirty="0"/>
              <a:t>performance target corresponds to Index 1 </a:t>
            </a:r>
            <a:r>
              <a:rPr lang="en-US" sz="3300" dirty="0">
                <a:solidFill>
                  <a:srgbClr val="FF0000"/>
                </a:solidFill>
              </a:rPr>
              <a:t>(55</a:t>
            </a:r>
            <a:r>
              <a:rPr lang="en-US" sz="3300" dirty="0" smtClean="0">
                <a:solidFill>
                  <a:srgbClr val="FF0000"/>
                </a:solidFill>
              </a:rPr>
              <a:t>%);</a:t>
            </a:r>
          </a:p>
          <a:p>
            <a:pPr lvl="1"/>
            <a:r>
              <a:rPr lang="en-US" sz="3300" dirty="0" smtClean="0"/>
              <a:t>STAAR </a:t>
            </a:r>
            <a:r>
              <a:rPr lang="en-US" sz="3300" dirty="0"/>
              <a:t>participation target required by federal </a:t>
            </a:r>
            <a:r>
              <a:rPr lang="en-US" sz="3300" dirty="0" smtClean="0"/>
              <a:t>accountability </a:t>
            </a:r>
            <a:r>
              <a:rPr lang="en-US" sz="3300" dirty="0" smtClean="0">
                <a:solidFill>
                  <a:srgbClr val="FF0000"/>
                </a:solidFill>
              </a:rPr>
              <a:t>(95</a:t>
            </a:r>
            <a:r>
              <a:rPr lang="en-US" sz="3300" dirty="0">
                <a:solidFill>
                  <a:srgbClr val="FF0000"/>
                </a:solidFill>
              </a:rPr>
              <a:t>%)</a:t>
            </a:r>
            <a:r>
              <a:rPr lang="en-US" sz="3300" dirty="0"/>
              <a:t>;</a:t>
            </a:r>
          </a:p>
          <a:p>
            <a:endParaRPr lang="en-US" dirty="0"/>
          </a:p>
          <a:p>
            <a:r>
              <a:rPr lang="en-US" dirty="0" smtClean="0"/>
              <a:t>Federal </a:t>
            </a:r>
            <a:r>
              <a:rPr lang="en-US" dirty="0"/>
              <a:t>graduation rate targets and improvement calculations for 4-year rate </a:t>
            </a:r>
            <a:r>
              <a:rPr lang="en-US" dirty="0">
                <a:solidFill>
                  <a:srgbClr val="FF0000"/>
                </a:solidFill>
              </a:rPr>
              <a:t>(80%) </a:t>
            </a:r>
            <a:r>
              <a:rPr lang="en-US" dirty="0"/>
              <a:t>and 5-year </a:t>
            </a:r>
            <a:r>
              <a:rPr lang="en-US" dirty="0" smtClean="0"/>
              <a:t> rate </a:t>
            </a:r>
            <a:r>
              <a:rPr lang="en-US" dirty="0">
                <a:solidFill>
                  <a:srgbClr val="FF0000"/>
                </a:solidFill>
              </a:rPr>
              <a:t>(85%</a:t>
            </a:r>
            <a:r>
              <a:rPr lang="en-US" dirty="0"/>
              <a:t>); and</a:t>
            </a:r>
          </a:p>
          <a:p>
            <a:endParaRPr lang="en-US" dirty="0"/>
          </a:p>
          <a:p>
            <a:r>
              <a:rPr lang="en-US" dirty="0"/>
              <a:t>  Federal limit on use of alternate assessments (1% and 2%)</a:t>
            </a:r>
          </a:p>
        </p:txBody>
      </p:sp>
    </p:spTree>
    <p:extLst>
      <p:ext uri="{BB962C8B-B14F-4D97-AF65-F5344CB8AC3E}">
        <p14:creationId xmlns:p14="http://schemas.microsoft.com/office/powerpoint/2010/main" val="38666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System Safeguards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2014 targets for federal accountability:</a:t>
            </a:r>
          </a:p>
          <a:p>
            <a:endParaRPr lang="en-US" dirty="0"/>
          </a:p>
          <a:p>
            <a:r>
              <a:rPr lang="en-US" dirty="0"/>
              <a:t>STAAR performance target corresponds to Index 1 (79%);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Students, African American, Hispanic, White, Economically Disadvantaged, Special Education </a:t>
            </a:r>
            <a:r>
              <a:rPr lang="en-US" dirty="0" smtClean="0"/>
              <a:t> and </a:t>
            </a:r>
            <a:r>
              <a:rPr lang="en-US" dirty="0"/>
              <a:t>English Language </a:t>
            </a:r>
            <a:r>
              <a:rPr lang="en-US" dirty="0" smtClean="0"/>
              <a:t>Learner</a:t>
            </a:r>
          </a:p>
          <a:p>
            <a:pPr lvl="1"/>
            <a:r>
              <a:rPr lang="en-US" dirty="0" smtClean="0"/>
              <a:t>English </a:t>
            </a:r>
            <a:r>
              <a:rPr lang="en-US" dirty="0"/>
              <a:t>Language Learners(ELL) now includes Current </a:t>
            </a:r>
            <a:r>
              <a:rPr lang="en-US" dirty="0" smtClean="0"/>
              <a:t>and Monitored </a:t>
            </a:r>
            <a:r>
              <a:rPr lang="en-US" dirty="0"/>
              <a:t>ELLs</a:t>
            </a:r>
          </a:p>
          <a:p>
            <a:endParaRPr lang="en-US" dirty="0"/>
          </a:p>
          <a:p>
            <a:r>
              <a:rPr lang="en-US" dirty="0"/>
              <a:t>STAAR participation target required by federal </a:t>
            </a:r>
            <a:r>
              <a:rPr lang="en-US" dirty="0" smtClean="0"/>
              <a:t>accountability (95</a:t>
            </a:r>
            <a:r>
              <a:rPr lang="en-US" dirty="0"/>
              <a:t>%);</a:t>
            </a:r>
          </a:p>
          <a:p>
            <a:endParaRPr lang="en-US" dirty="0"/>
          </a:p>
          <a:p>
            <a:r>
              <a:rPr lang="en-US" dirty="0"/>
              <a:t>Federal graduation rate targets and improvement calculations for 4-year rate (80%) and 5-year rate </a:t>
            </a:r>
            <a:r>
              <a:rPr lang="en-US" dirty="0" smtClean="0"/>
              <a:t> (</a:t>
            </a:r>
            <a:r>
              <a:rPr lang="en-US" dirty="0"/>
              <a:t>85%); and</a:t>
            </a:r>
          </a:p>
          <a:p>
            <a:r>
              <a:rPr lang="en-US" dirty="0"/>
              <a:t>Federal limit on use of alternate assessments (1% and 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959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Presentation was created based on information posted on the Texas Education Agency’s website at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ritter.tea.state.tx.us/perfreport/account/2014/index.html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http://www.esc17.net/users/0225/dri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3720443" cy="3128620"/>
          </a:xfrm>
          <a:prstGeom prst="rect">
            <a:avLst/>
          </a:prstGeom>
          <a:solidFill>
            <a:schemeClr val="tx1">
              <a:tint val="75000"/>
              <a:alpha val="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619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639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2014 Distinction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26" y="1520910"/>
            <a:ext cx="5381941" cy="36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2578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 Texas Education Code (TEC) §39.201, alternative education </a:t>
            </a:r>
            <a:r>
              <a:rPr lang="en-US" dirty="0" smtClean="0"/>
              <a:t>campuses (AECs</a:t>
            </a:r>
            <a:r>
              <a:rPr lang="en-US" dirty="0"/>
              <a:t>) evaluated under AEA provisions are not eligible for </a:t>
            </a:r>
            <a:r>
              <a:rPr lang="en-US" dirty="0" smtClean="0"/>
              <a:t>distinction designations.</a:t>
            </a:r>
          </a:p>
          <a:p>
            <a:endParaRPr lang="en-US" dirty="0"/>
          </a:p>
          <a:p>
            <a:r>
              <a:rPr lang="en-US" dirty="0"/>
              <a:t>Comparison Groups are determined by common campus</a:t>
            </a:r>
          </a:p>
          <a:p>
            <a:r>
              <a:rPr lang="en-US" dirty="0" smtClean="0"/>
              <a:t>Demographics.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2014 Distinction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Student Progress (based on Index 2)</a:t>
            </a:r>
          </a:p>
          <a:p>
            <a:r>
              <a:rPr lang="en-US" dirty="0"/>
              <a:t>Closing Performance Gaps (based on Index 3)</a:t>
            </a:r>
          </a:p>
          <a:p>
            <a:r>
              <a:rPr lang="en-US" dirty="0"/>
              <a:t>Academic Achievement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Reading/English </a:t>
            </a:r>
            <a:r>
              <a:rPr lang="en-US" dirty="0"/>
              <a:t>Language </a:t>
            </a:r>
            <a:r>
              <a:rPr lang="en-US" dirty="0" smtClean="0"/>
              <a:t>Arts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Studies</a:t>
            </a:r>
          </a:p>
          <a:p>
            <a:r>
              <a:rPr lang="en-US" dirty="0"/>
              <a:t>Postsecondary Readiness for campuses </a:t>
            </a:r>
            <a:r>
              <a:rPr lang="en-US" dirty="0" smtClean="0"/>
              <a:t>and districts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2014 Distinction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Districts and Campuses Postsecondary Readiness:</a:t>
            </a:r>
          </a:p>
          <a:p>
            <a:r>
              <a:rPr lang="en-US" dirty="0"/>
              <a:t>House Bill 5 (83rd Texas Legislature, 2013) expanded distinction designations to both districts and </a:t>
            </a:r>
            <a:r>
              <a:rPr lang="en-US" dirty="0" smtClean="0"/>
              <a:t>campuses </a:t>
            </a:r>
            <a:r>
              <a:rPr lang="en-US" dirty="0"/>
              <a:t>for outstanding performance in attainment of postsecondary readiness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Index 4 STAAR Component: Percent of Students at Final Level II Performance Standard</a:t>
            </a:r>
          </a:p>
          <a:p>
            <a:r>
              <a:rPr lang="en-US" dirty="0"/>
              <a:t>Four-Year Graduation Rate (Class of 2013 longitudinal cohort) Recommended High School Program or </a:t>
            </a:r>
          </a:p>
          <a:p>
            <a:r>
              <a:rPr lang="en-US" dirty="0"/>
              <a:t>Distinguished Achievement Program (RHSP/DAP) Rates (Class of 2013 longitudinal cohort)</a:t>
            </a:r>
          </a:p>
          <a:p>
            <a:r>
              <a:rPr lang="en-US" dirty="0"/>
              <a:t>College-Ready Graduates (school year 2012-13 graduates meeting the Texas Success Initiative (TSI) </a:t>
            </a:r>
            <a:r>
              <a:rPr lang="en-US" dirty="0" smtClean="0"/>
              <a:t> college </a:t>
            </a:r>
            <a:r>
              <a:rPr lang="en-US" dirty="0"/>
              <a:t>readiness standards in both reading/ELA and mathematics based on TAKS, SAT, or ACT) </a:t>
            </a:r>
          </a:p>
          <a:p>
            <a:r>
              <a:rPr lang="en-US" dirty="0"/>
              <a:t>Advanced/Dual Enrollment Course Completion Rate (school year </a:t>
            </a:r>
            <a:r>
              <a:rPr lang="en-US" dirty="0" smtClean="0"/>
              <a:t>2012-13</a:t>
            </a:r>
            <a:r>
              <a:rPr lang="en-US" dirty="0"/>
              <a:t>)</a:t>
            </a:r>
          </a:p>
          <a:p>
            <a:r>
              <a:rPr lang="en-US" dirty="0"/>
              <a:t>SAT/ACT Performance (At/Above Criterion, 2012-13)</a:t>
            </a:r>
          </a:p>
          <a:p>
            <a:r>
              <a:rPr lang="en-US" dirty="0"/>
              <a:t>SAT/ACT Participation (2012-13)</a:t>
            </a:r>
          </a:p>
          <a:p>
            <a:r>
              <a:rPr lang="en-US" dirty="0"/>
              <a:t>AP/IB Examination Performance: Any Subject (school year </a:t>
            </a:r>
            <a:r>
              <a:rPr lang="en-US" dirty="0" smtClean="0"/>
              <a:t>2012-13percent </a:t>
            </a:r>
            <a:r>
              <a:rPr lang="en-US" dirty="0"/>
              <a:t>of examinees meeting the criterion score)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62400" cy="517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1"/>
            <a:ext cx="3428349" cy="50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7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2014 Accountability </a:t>
            </a:r>
            <a:r>
              <a:rPr lang="en-US" dirty="0" smtClean="0"/>
              <a:t>Development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ritter.tea.state.tx.us/perfreport/account/2014/index.html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2013 </a:t>
            </a:r>
            <a:r>
              <a:rPr lang="en-US" dirty="0"/>
              <a:t>Accountability Rating </a:t>
            </a:r>
            <a:r>
              <a:rPr lang="en-US" dirty="0" smtClean="0"/>
              <a:t>System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ritter.tea.state.tx.us/perfreport/account/2013/index.html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Performance </a:t>
            </a:r>
            <a:r>
              <a:rPr lang="en-US" dirty="0"/>
              <a:t>Reporting Home </a:t>
            </a:r>
            <a:r>
              <a:rPr lang="en-US" dirty="0" smtClean="0"/>
              <a:t>Page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www.tea.state.tx.us/perfreport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Performance </a:t>
            </a:r>
            <a:r>
              <a:rPr lang="en-US" dirty="0"/>
              <a:t>Reporting </a:t>
            </a:r>
            <a:r>
              <a:rPr lang="en-US" dirty="0" smtClean="0"/>
              <a:t>E-mail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performance.reporting@tea.state.tx.us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Thank you to Cheri Hendrick of Region 20 for her help!!!</a:t>
            </a:r>
            <a:endParaRPr lang="en-US" dirty="0"/>
          </a:p>
        </p:txBody>
      </p:sp>
      <p:pic>
        <p:nvPicPr>
          <p:cNvPr id="7" name="Picture 2" descr="http://www.esc17.net/users/0225/driv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5" y="3502794"/>
            <a:ext cx="2449215" cy="2059610"/>
          </a:xfrm>
          <a:prstGeom prst="rect">
            <a:avLst/>
          </a:prstGeom>
          <a:solidFill>
            <a:schemeClr val="tx1">
              <a:tint val="75000"/>
              <a:alpha val="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320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8275320" cy="8699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accent1"/>
                </a:solidFill>
                <a:latin typeface="Goudy Old Style" pitchFamily="18" charset="0"/>
                <a:ea typeface="ＭＳ Ｐゴシック" pitchFamily="34" charset="-128"/>
              </a:rPr>
              <a:t>Performance Index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6CED00-12D0-4777-9A17-BDC5C05AE33F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22024" y="1941400"/>
            <a:ext cx="237129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To receive a </a:t>
            </a:r>
          </a:p>
          <a:p>
            <a:r>
              <a:rPr lang="en-US" sz="2000" i="1" dirty="0"/>
              <a:t>Met Standard </a:t>
            </a:r>
            <a:r>
              <a:rPr lang="en-US" sz="2000" dirty="0"/>
              <a:t>rating, all campuses and districts must meet the performance targets for all four indexes for which they have performance data in 2014. </a:t>
            </a:r>
            <a:endParaRPr lang="en-US" sz="1900" dirty="0">
              <a:latin typeface="Calibri" pitchFamily="34" charset="0"/>
            </a:endParaRPr>
          </a:p>
        </p:txBody>
      </p: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5137291" y="1669549"/>
            <a:ext cx="1555750" cy="1009650"/>
            <a:chOff x="2868830" y="39818"/>
            <a:chExt cx="1564393" cy="1009834"/>
          </a:xfrm>
        </p:grpSpPr>
        <p:sp>
          <p:nvSpPr>
            <p:cNvPr id="49" name="Oval 48"/>
            <p:cNvSpPr/>
            <p:nvPr/>
          </p:nvSpPr>
          <p:spPr>
            <a:xfrm>
              <a:off x="2868830" y="39818"/>
              <a:ext cx="1564393" cy="1009834"/>
            </a:xfrm>
            <a:prstGeom prst="ellipse">
              <a:avLst/>
            </a:prstGeom>
            <a:solidFill>
              <a:srgbClr val="CAD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3097103" y="187482"/>
              <a:ext cx="1107846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 Achievement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I</a:t>
              </a:r>
            </a:p>
          </p:txBody>
        </p:sp>
      </p:grpSp>
      <p:grpSp>
        <p:nvGrpSpPr>
          <p:cNvPr id="56" name="Group 15"/>
          <p:cNvGrpSpPr>
            <a:grpSpLocks/>
          </p:cNvGrpSpPr>
          <p:nvPr/>
        </p:nvGrpSpPr>
        <p:grpSpPr bwMode="auto">
          <a:xfrm>
            <a:off x="7158178" y="3172911"/>
            <a:ext cx="1554163" cy="1009650"/>
            <a:chOff x="4852490" y="1518986"/>
            <a:chExt cx="1554856" cy="1009834"/>
          </a:xfrm>
        </p:grpSpPr>
        <p:sp>
          <p:nvSpPr>
            <p:cNvPr id="57" name="Oval 56"/>
            <p:cNvSpPr/>
            <p:nvPr/>
          </p:nvSpPr>
          <p:spPr>
            <a:xfrm>
              <a:off x="4852490" y="1518986"/>
              <a:ext cx="1554856" cy="1009834"/>
            </a:xfrm>
            <a:prstGeom prst="ellipse">
              <a:avLst/>
            </a:prstGeom>
            <a:solidFill>
              <a:srgbClr val="729F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4938253" y="1666651"/>
              <a:ext cx="1383330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 Progress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2</a:t>
              </a:r>
            </a:p>
          </p:txBody>
        </p:sp>
      </p:grpSp>
      <p:grpSp>
        <p:nvGrpSpPr>
          <p:cNvPr id="59" name="Group 24"/>
          <p:cNvGrpSpPr>
            <a:grpSpLocks/>
          </p:cNvGrpSpPr>
          <p:nvPr/>
        </p:nvGrpSpPr>
        <p:grpSpPr bwMode="auto">
          <a:xfrm>
            <a:off x="5161103" y="4738186"/>
            <a:ext cx="1554163" cy="1009650"/>
            <a:chOff x="2868830" y="2960627"/>
            <a:chExt cx="1555181" cy="1009834"/>
          </a:xfrm>
        </p:grpSpPr>
        <p:sp>
          <p:nvSpPr>
            <p:cNvPr id="60" name="Oval 59"/>
            <p:cNvSpPr/>
            <p:nvPr/>
          </p:nvSpPr>
          <p:spPr>
            <a:xfrm>
              <a:off x="2868830" y="2960627"/>
              <a:ext cx="1555181" cy="1009834"/>
            </a:xfrm>
            <a:prstGeom prst="ellipse">
              <a:avLst/>
            </a:prstGeom>
            <a:solidFill>
              <a:srgbClr val="927AA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4"/>
            <p:cNvSpPr/>
            <p:nvPr/>
          </p:nvSpPr>
          <p:spPr>
            <a:xfrm>
              <a:off x="3097580" y="3108292"/>
              <a:ext cx="1107213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Closing Performance Gaps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3</a:t>
              </a:r>
            </a:p>
          </p:txBody>
        </p:sp>
      </p:grpSp>
      <p:grpSp>
        <p:nvGrpSpPr>
          <p:cNvPr id="62" name="Group 28"/>
          <p:cNvGrpSpPr>
            <a:grpSpLocks/>
          </p:cNvGrpSpPr>
          <p:nvPr/>
        </p:nvGrpSpPr>
        <p:grpSpPr bwMode="auto">
          <a:xfrm>
            <a:off x="3038616" y="3163386"/>
            <a:ext cx="1554162" cy="1009650"/>
            <a:chOff x="677477" y="1519009"/>
            <a:chExt cx="1911475" cy="1009834"/>
          </a:xfrm>
        </p:grpSpPr>
        <p:sp>
          <p:nvSpPr>
            <p:cNvPr id="63" name="Oval 62"/>
            <p:cNvSpPr/>
            <p:nvPr/>
          </p:nvSpPr>
          <p:spPr>
            <a:xfrm>
              <a:off x="677477" y="1519009"/>
              <a:ext cx="1911475" cy="1009834"/>
            </a:xfrm>
            <a:prstGeom prst="ellipse">
              <a:avLst/>
            </a:prstGeom>
            <a:solidFill>
              <a:srgbClr val="CD73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931299" y="1666674"/>
              <a:ext cx="1409689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Postsecondary Readiness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4</a:t>
              </a:r>
            </a:p>
          </p:txBody>
        </p:sp>
      </p:grpSp>
      <p:sp>
        <p:nvSpPr>
          <p:cNvPr id="65" name="Circular Arrow 64"/>
          <p:cNvSpPr/>
          <p:nvPr/>
        </p:nvSpPr>
        <p:spPr>
          <a:xfrm rot="1472403">
            <a:off x="6192978" y="2044199"/>
            <a:ext cx="1771650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CAD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rot="7341569">
            <a:off x="6269178" y="3507874"/>
            <a:ext cx="1771650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72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rot="11558473">
            <a:off x="4016516" y="3596774"/>
            <a:ext cx="1770062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45"/>
          <p:cNvGrpSpPr>
            <a:grpSpLocks/>
          </p:cNvGrpSpPr>
          <p:nvPr/>
        </p:nvGrpSpPr>
        <p:grpSpPr bwMode="auto">
          <a:xfrm>
            <a:off x="4983303" y="3104649"/>
            <a:ext cx="1828800" cy="1152525"/>
            <a:chOff x="2686775" y="1456245"/>
            <a:chExt cx="1836670" cy="1151953"/>
          </a:xfrm>
        </p:grpSpPr>
        <p:sp>
          <p:nvSpPr>
            <p:cNvPr id="69" name="Oval 68"/>
            <p:cNvSpPr/>
            <p:nvPr/>
          </p:nvSpPr>
          <p:spPr>
            <a:xfrm>
              <a:off x="2686775" y="1456245"/>
              <a:ext cx="1836670" cy="115195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4"/>
            <p:cNvSpPr/>
            <p:nvPr/>
          </p:nvSpPr>
          <p:spPr>
            <a:xfrm>
              <a:off x="2968972" y="1624436"/>
              <a:ext cx="1363153" cy="815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Accountability System</a:t>
              </a:r>
            </a:p>
          </p:txBody>
        </p:sp>
      </p:grpSp>
      <p:sp>
        <p:nvSpPr>
          <p:cNvPr id="71" name="Circular Arrow 70"/>
          <p:cNvSpPr/>
          <p:nvPr/>
        </p:nvSpPr>
        <p:spPr>
          <a:xfrm rot="17572792">
            <a:off x="3693460" y="2157705"/>
            <a:ext cx="1770062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CD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90513"/>
            <a:ext cx="82200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2374" y="4191000"/>
            <a:ext cx="434340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STAAR </a:t>
            </a:r>
            <a:r>
              <a:rPr lang="en-US" dirty="0"/>
              <a:t>Progress Listed  </a:t>
            </a:r>
            <a:endParaRPr lang="en-US" dirty="0" smtClean="0"/>
          </a:p>
          <a:p>
            <a:r>
              <a:rPr lang="en-US" dirty="0" smtClean="0"/>
              <a:t>-- Not available; </a:t>
            </a:r>
            <a:r>
              <a:rPr lang="en-US" dirty="0"/>
              <a:t>0 did not meet; 1 met; 2 exceeded </a:t>
            </a:r>
          </a:p>
          <a:p>
            <a:endParaRPr lang="en-US" dirty="0"/>
          </a:p>
          <a:p>
            <a:r>
              <a:rPr lang="en-US" i="1" dirty="0"/>
              <a:t>ELL Progress Measure will have values when it is applicable and can be calculated </a:t>
            </a:r>
            <a:r>
              <a:rPr lang="en-US" i="1" dirty="0" smtClean="0"/>
              <a:t> and STAAR </a:t>
            </a:r>
            <a:r>
              <a:rPr lang="en-US" i="1" dirty="0"/>
              <a:t>Progress Measure will be blank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8763000" cy="61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Pass/Fail Culture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3" descr="C:\Users\tduncan\AppData\Local\Microsoft\Windows\Temporary Internet Files\Content.IE5\M2GDLXQ9\MP9004000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625600"/>
            <a:ext cx="67532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5159</Words>
  <Application>Microsoft Office PowerPoint</Application>
  <PresentationFormat>On-screen Show (4:3)</PresentationFormat>
  <Paragraphs>1773</Paragraphs>
  <Slides>55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Accountability  2014!!  </vt:lpstr>
      <vt:lpstr>2014 Accountability Timeline</vt:lpstr>
      <vt:lpstr>PowerPoint Presentation</vt:lpstr>
      <vt:lpstr>Lead   Learn  Engage: Region 17 Leadership Conference August 5 and 6, 2014</vt:lpstr>
      <vt:lpstr>PowerPoint Presentation</vt:lpstr>
      <vt:lpstr>Performance Index Framework</vt:lpstr>
      <vt:lpstr>PowerPoint Presentation</vt:lpstr>
      <vt:lpstr>PowerPoint Presentation</vt:lpstr>
      <vt:lpstr>Pass/Fail Culture</vt:lpstr>
      <vt:lpstr>PowerPoint Presentation</vt:lpstr>
      <vt:lpstr>PowerPoint Presentation</vt:lpstr>
      <vt:lpstr>PowerPoint Presentation</vt:lpstr>
      <vt:lpstr>PowerPoint Presentation</vt:lpstr>
      <vt:lpstr>Index 1: Student Achievement 2014 Target: non AEA 55 / AEA 30</vt:lpstr>
      <vt:lpstr>Index 1: Student Achievement 2014 Target: non AEA 55 / AEA 30</vt:lpstr>
      <vt:lpstr>Index 1: Student Achievement 2014 Target: non AEA 55 / AEA 30</vt:lpstr>
      <vt:lpstr>Index 1: Student Achievement 2014 Target: non AEA 55 / AEA 30</vt:lpstr>
      <vt:lpstr>Index One Accountability Tool</vt:lpstr>
      <vt:lpstr> Index 2: Student Progress 2014 Target: 5th percentile based on campus type, district 5th percentile across all campus types </vt:lpstr>
      <vt:lpstr>Index 2: Student Progress 2014 Target: 5th percentile based on campus type, district 5th percentile across all campus types</vt:lpstr>
      <vt:lpstr>How is Growth Defined?</vt:lpstr>
      <vt:lpstr>Progress Numbers</vt:lpstr>
      <vt:lpstr>PowerPoint Presentation</vt:lpstr>
      <vt:lpstr>STAAR Grade 5 Reading Example</vt:lpstr>
      <vt:lpstr>Index 2: Student Progress 2014 Target: 5th percentile based on campus type, district 5th percentile across all campus types </vt:lpstr>
      <vt:lpstr>Index 2: Student Progress 2014 Target: 5th percentile based on campus type, district 5th percentile across all campus types </vt:lpstr>
      <vt:lpstr>Index 2 Accountability Tool</vt:lpstr>
      <vt:lpstr>Index 3: Closing Performance Gaps 2014 Target: 5th percentile based on campus type, district 5th percentile across all campus types </vt:lpstr>
      <vt:lpstr>Index 3: Closing Performance Gaps</vt:lpstr>
      <vt:lpstr>Index 3: Closing Performance Gaps 2014 Target: 5th percentile based on campus type, district 5th percentile across all campus types </vt:lpstr>
      <vt:lpstr>Index 3: Closing Performance Gaps 2014 Target: 5th percentile based on campus type, district 5th percentile across all campus types </vt:lpstr>
      <vt:lpstr>Index 3: Closing Performance Gaps 2014 Target: 5th percentile based on campus type, district 5th percentile across all campus types </vt:lpstr>
      <vt:lpstr>Index 3: Closing Performance Gaps 2014 Target: 5th percentile based on campus type, district 5th percentile across all campus types </vt:lpstr>
      <vt:lpstr>PowerPoint Presentation</vt:lpstr>
      <vt:lpstr>Index 3 Accountability Tool</vt:lpstr>
      <vt:lpstr>Index 4: Postsecondary Readiness</vt:lpstr>
      <vt:lpstr>Index 4: Postsecondary Readiness</vt:lpstr>
      <vt:lpstr>Index 4: Postsecondary Readiness</vt:lpstr>
      <vt:lpstr>Index 4: Postsecondary Readiness</vt:lpstr>
      <vt:lpstr>Index 4: Postsecondary Readiness</vt:lpstr>
      <vt:lpstr>Index 4: Postsecondary Readiness</vt:lpstr>
      <vt:lpstr>PowerPoint Presentation</vt:lpstr>
      <vt:lpstr>Index 4: Postsecondary Readiness</vt:lpstr>
      <vt:lpstr>Index 4: Postsecondary Readiness</vt:lpstr>
      <vt:lpstr>Index 4: Postsecondary Readiness</vt:lpstr>
      <vt:lpstr>Index 4: Postsecondary Readiness</vt:lpstr>
      <vt:lpstr>Index 4 Accountability Tool</vt:lpstr>
      <vt:lpstr>System Safeguards</vt:lpstr>
      <vt:lpstr>System Safeguards</vt:lpstr>
      <vt:lpstr>PowerPoint Presentation</vt:lpstr>
      <vt:lpstr>2014 Distinction Designations</vt:lpstr>
      <vt:lpstr>2014 Distinction Designations</vt:lpstr>
      <vt:lpstr>2014 Distinction Designations</vt:lpstr>
      <vt:lpstr>PowerPoint Presentation</vt:lpstr>
      <vt:lpstr>Resources </vt:lpstr>
    </vt:vector>
  </TitlesOfParts>
  <Company>Region 17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Duncan</dc:creator>
  <cp:lastModifiedBy>Ty Duncan</cp:lastModifiedBy>
  <cp:revision>101</cp:revision>
  <cp:lastPrinted>2014-06-09T01:40:12Z</cp:lastPrinted>
  <dcterms:created xsi:type="dcterms:W3CDTF">2014-05-27T02:13:57Z</dcterms:created>
  <dcterms:modified xsi:type="dcterms:W3CDTF">2014-06-09T01:43:34Z</dcterms:modified>
</cp:coreProperties>
</file>